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1"/>
  </p:notesMasterIdLst>
  <p:handoutMasterIdLst>
    <p:handoutMasterId r:id="rId52"/>
  </p:handoutMasterIdLst>
  <p:sldIdLst>
    <p:sldId id="256" r:id="rId2"/>
    <p:sldId id="257" r:id="rId3"/>
    <p:sldId id="327" r:id="rId4"/>
    <p:sldId id="330" r:id="rId5"/>
    <p:sldId id="295" r:id="rId6"/>
    <p:sldId id="331" r:id="rId7"/>
    <p:sldId id="294" r:id="rId8"/>
    <p:sldId id="315" r:id="rId9"/>
    <p:sldId id="278" r:id="rId10"/>
    <p:sldId id="279" r:id="rId11"/>
    <p:sldId id="280" r:id="rId12"/>
    <p:sldId id="281" r:id="rId13"/>
    <p:sldId id="311" r:id="rId14"/>
    <p:sldId id="270" r:id="rId15"/>
    <p:sldId id="302" r:id="rId16"/>
    <p:sldId id="316" r:id="rId17"/>
    <p:sldId id="260" r:id="rId18"/>
    <p:sldId id="305" r:id="rId19"/>
    <p:sldId id="263" r:id="rId20"/>
    <p:sldId id="325" r:id="rId21"/>
    <p:sldId id="261" r:id="rId22"/>
    <p:sldId id="265" r:id="rId23"/>
    <p:sldId id="266" r:id="rId24"/>
    <p:sldId id="326" r:id="rId25"/>
    <p:sldId id="264" r:id="rId26"/>
    <p:sldId id="336" r:id="rId27"/>
    <p:sldId id="267" r:id="rId28"/>
    <p:sldId id="262" r:id="rId29"/>
    <p:sldId id="268" r:id="rId30"/>
    <p:sldId id="337" r:id="rId31"/>
    <p:sldId id="303" r:id="rId32"/>
    <p:sldId id="338" r:id="rId33"/>
    <p:sldId id="339" r:id="rId34"/>
    <p:sldId id="317" r:id="rId35"/>
    <p:sldId id="259" r:id="rId36"/>
    <p:sldId id="306" r:id="rId37"/>
    <p:sldId id="318" r:id="rId38"/>
    <p:sldId id="298" r:id="rId39"/>
    <p:sldId id="321" r:id="rId40"/>
    <p:sldId id="322" r:id="rId41"/>
    <p:sldId id="323" r:id="rId42"/>
    <p:sldId id="324" r:id="rId43"/>
    <p:sldId id="299" r:id="rId44"/>
    <p:sldId id="309" r:id="rId45"/>
    <p:sldId id="333" r:id="rId46"/>
    <p:sldId id="334" r:id="rId47"/>
    <p:sldId id="340" r:id="rId48"/>
    <p:sldId id="341" r:id="rId49"/>
    <p:sldId id="300" r:id="rId50"/>
  </p:sldIdLst>
  <p:sldSz cx="9144000" cy="6858000" type="screen4x3"/>
  <p:notesSz cx="6735763" cy="9869488"/>
  <p:defaultTextStyle>
    <a:defPPr>
      <a:defRPr lang="el-G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AA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63082" autoAdjust="0"/>
  </p:normalViewPr>
  <p:slideViewPr>
    <p:cSldViewPr>
      <p:cViewPr>
        <p:scale>
          <a:sx n="50" d="100"/>
          <a:sy n="50" d="100"/>
        </p:scale>
        <p:origin x="-1344" y="178"/>
      </p:cViewPr>
      <p:guideLst>
        <p:guide orient="horz" pos="2160"/>
        <p:guide pos="2880"/>
      </p:guideLst>
    </p:cSldViewPr>
  </p:slideViewPr>
  <p:notesTextViewPr>
    <p:cViewPr>
      <p:scale>
        <a:sx n="125" d="100"/>
        <a:sy n="125" d="100"/>
      </p:scale>
      <p:origin x="0" y="1910"/>
    </p:cViewPr>
  </p:notesTextViewPr>
  <p:sorterViewPr>
    <p:cViewPr>
      <p:scale>
        <a:sx n="66" d="100"/>
        <a:sy n="66" d="100"/>
      </p:scale>
      <p:origin x="0" y="0"/>
    </p:cViewPr>
  </p:sorterViewPr>
  <p:notesViewPr>
    <p:cSldViewPr>
      <p:cViewPr>
        <p:scale>
          <a:sx n="80" d="100"/>
          <a:sy n="80" d="100"/>
        </p:scale>
        <p:origin x="-1603" y="82"/>
      </p:cViewPr>
      <p:guideLst>
        <p:guide orient="horz" pos="3109"/>
        <p:guide pos="212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FA7DE-5326-4012-8350-1D8751AA8AA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050DD2A0-0B46-4114-9D5A-969E7BD07F11}">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en-US" sz="1600" b="1" dirty="0" smtClean="0"/>
            <a:t>Two Parallel </a:t>
          </a:r>
        </a:p>
        <a:p>
          <a:pPr rtl="0"/>
          <a:r>
            <a:rPr lang="en-US" sz="1600" b="1" dirty="0" smtClean="0"/>
            <a:t>Delivery Systems</a:t>
          </a:r>
          <a:endParaRPr lang="en-US" sz="1600" dirty="0"/>
        </a:p>
      </dgm:t>
    </dgm:pt>
    <dgm:pt modelId="{BDCA9905-CF8F-4B92-9222-C7A989F99057}" type="parTrans" cxnId="{ABE0746B-5D68-4839-87C8-67F98A2DAEC7}">
      <dgm:prSet/>
      <dgm:spPr/>
      <dgm:t>
        <a:bodyPr/>
        <a:lstStyle/>
        <a:p>
          <a:endParaRPr lang="el-GR"/>
        </a:p>
      </dgm:t>
    </dgm:pt>
    <dgm:pt modelId="{9CD37A9C-7FB4-40BB-8CFB-8094B739566D}" type="sibTrans" cxnId="{ABE0746B-5D68-4839-87C8-67F98A2DAEC7}">
      <dgm:prSet/>
      <dgm:spPr/>
      <dgm:t>
        <a:bodyPr/>
        <a:lstStyle/>
        <a:p>
          <a:endParaRPr lang="el-GR"/>
        </a:p>
      </dgm:t>
    </dgm:pt>
    <dgm:pt modelId="{055ED2C0-718A-4372-87F2-8E0BAFAD1801}">
      <dgm:prSet custT="1">
        <dgm:style>
          <a:lnRef idx="1">
            <a:schemeClr val="accent1"/>
          </a:lnRef>
          <a:fillRef idx="3">
            <a:schemeClr val="accent1"/>
          </a:fillRef>
          <a:effectRef idx="2">
            <a:schemeClr val="accent1"/>
          </a:effectRef>
          <a:fontRef idx="minor">
            <a:schemeClr val="lt1"/>
          </a:fontRef>
        </dgm:style>
      </dgm:prSet>
      <dgm:spPr/>
      <dgm:t>
        <a:bodyPr/>
        <a:lstStyle/>
        <a:p>
          <a:pPr rtl="0"/>
          <a:r>
            <a:rPr lang="en-US" sz="1300" b="1" dirty="0" smtClean="0">
              <a:effectLst>
                <a:outerShdw blurRad="38100" dist="38100" dir="2700000" algn="tl">
                  <a:srgbClr val="000000">
                    <a:alpha val="43137"/>
                  </a:srgbClr>
                </a:outerShdw>
              </a:effectLst>
            </a:rPr>
            <a:t>Public Sector:</a:t>
          </a:r>
          <a:r>
            <a:rPr lang="en-US" sz="1300" dirty="0" smtClean="0">
              <a:effectLst>
                <a:outerShdw blurRad="38100" dist="38100" dir="2700000" algn="tl">
                  <a:srgbClr val="000000">
                    <a:alpha val="43137"/>
                  </a:srgbClr>
                </a:outerShdw>
              </a:effectLst>
            </a:rPr>
            <a:t> </a:t>
          </a:r>
        </a:p>
        <a:p>
          <a:pPr rtl="0"/>
          <a:r>
            <a:rPr lang="en-US" sz="1300" dirty="0" smtClean="0"/>
            <a:t>- services are provided by public hospitals and health centers, </a:t>
          </a:r>
        </a:p>
        <a:p>
          <a:pPr rtl="0"/>
          <a:r>
            <a:rPr lang="en-US" sz="1300" dirty="0" smtClean="0"/>
            <a:t>- is financed from the government’s budget </a:t>
          </a:r>
        </a:p>
        <a:p>
          <a:pPr rtl="0"/>
          <a:r>
            <a:rPr lang="en-US" sz="1300" dirty="0" smtClean="0"/>
            <a:t>- planning, administration and regulation is under the responsibility of  the </a:t>
          </a:r>
          <a:r>
            <a:rPr lang="en-US" sz="1300" b="1" dirty="0" smtClean="0">
              <a:effectLst>
                <a:outerShdw blurRad="38100" dist="38100" dir="2700000" algn="tl">
                  <a:srgbClr val="000000">
                    <a:alpha val="43137"/>
                  </a:srgbClr>
                </a:outerShdw>
              </a:effectLst>
            </a:rPr>
            <a:t>Ministry of Health. </a:t>
          </a:r>
        </a:p>
        <a:p>
          <a:pPr rtl="0"/>
          <a:endParaRPr lang="el-GR" sz="1200" dirty="0"/>
        </a:p>
      </dgm:t>
    </dgm:pt>
    <dgm:pt modelId="{C87D78CC-3C23-4E88-A241-73A751A92924}" type="parTrans" cxnId="{8911DD1A-DCBC-4226-9AB6-037B12B25EF3}">
      <dgm:prSet/>
      <dgm:spPr/>
      <dgm:t>
        <a:bodyPr/>
        <a:lstStyle/>
        <a:p>
          <a:endParaRPr lang="el-GR"/>
        </a:p>
      </dgm:t>
    </dgm:pt>
    <dgm:pt modelId="{F3083A92-B6D4-4D48-95D9-7F1F5D408467}" type="sibTrans" cxnId="{8911DD1A-DCBC-4226-9AB6-037B12B25EF3}">
      <dgm:prSet/>
      <dgm:spPr/>
      <dgm:t>
        <a:bodyPr/>
        <a:lstStyle/>
        <a:p>
          <a:endParaRPr lang="el-GR"/>
        </a:p>
      </dgm:t>
    </dgm:pt>
    <dgm:pt modelId="{E2023854-E1CF-4602-B773-B3E63142208D}">
      <dgm:prSet custT="1">
        <dgm:style>
          <a:lnRef idx="1">
            <a:schemeClr val="accent1"/>
          </a:lnRef>
          <a:fillRef idx="3">
            <a:schemeClr val="accent1"/>
          </a:fillRef>
          <a:effectRef idx="2">
            <a:schemeClr val="accent1"/>
          </a:effectRef>
          <a:fontRef idx="minor">
            <a:schemeClr val="lt1"/>
          </a:fontRef>
        </dgm:style>
      </dgm:prSet>
      <dgm:spPr/>
      <dgm:t>
        <a:bodyPr/>
        <a:lstStyle/>
        <a:p>
          <a:r>
            <a:rPr lang="en-US" sz="1300" b="1" dirty="0" smtClean="0">
              <a:effectLst>
                <a:outerShdw blurRad="38100" dist="38100" dir="2700000" algn="tl">
                  <a:srgbClr val="000000">
                    <a:alpha val="43137"/>
                  </a:srgbClr>
                </a:outerShdw>
              </a:effectLst>
            </a:rPr>
            <a:t>Private sector: </a:t>
          </a:r>
        </a:p>
        <a:p>
          <a:r>
            <a:rPr lang="en-US" sz="1300" dirty="0" smtClean="0"/>
            <a:t>-  independent providers</a:t>
          </a:r>
        </a:p>
        <a:p>
          <a:r>
            <a:rPr lang="en-US" sz="1300" dirty="0" smtClean="0"/>
            <a:t>-is  financed mostly by out-of-pocket payments and by voluntary health insurance </a:t>
          </a:r>
        </a:p>
        <a:p>
          <a:r>
            <a:rPr lang="en-US" sz="1300" dirty="0" smtClean="0"/>
            <a:t>- physician-owned facilities or private companies  </a:t>
          </a:r>
        </a:p>
      </dgm:t>
    </dgm:pt>
    <dgm:pt modelId="{B311665C-34EE-454B-8B68-95B976F2D29D}" type="parTrans" cxnId="{54AD937B-9A84-4E11-9FB1-EFEC9B9BABB1}">
      <dgm:prSet/>
      <dgm:spPr/>
      <dgm:t>
        <a:bodyPr/>
        <a:lstStyle/>
        <a:p>
          <a:endParaRPr lang="el-GR"/>
        </a:p>
      </dgm:t>
    </dgm:pt>
    <dgm:pt modelId="{1614A6BE-C065-479C-AE84-3D415FD57D84}" type="sibTrans" cxnId="{54AD937B-9A84-4E11-9FB1-EFEC9B9BABB1}">
      <dgm:prSet/>
      <dgm:spPr/>
      <dgm:t>
        <a:bodyPr/>
        <a:lstStyle/>
        <a:p>
          <a:endParaRPr lang="el-GR"/>
        </a:p>
      </dgm:t>
    </dgm:pt>
    <dgm:pt modelId="{A8F71D0E-8356-4210-A34D-7F115D2CDFB5}" type="pres">
      <dgm:prSet presAssocID="{182FA7DE-5326-4012-8350-1D8751AA8AA4}" presName="diagram" presStyleCnt="0">
        <dgm:presLayoutVars>
          <dgm:chPref val="1"/>
          <dgm:dir/>
          <dgm:animOne val="branch"/>
          <dgm:animLvl val="lvl"/>
          <dgm:resizeHandles val="exact"/>
        </dgm:presLayoutVars>
      </dgm:prSet>
      <dgm:spPr/>
      <dgm:t>
        <a:bodyPr/>
        <a:lstStyle/>
        <a:p>
          <a:endParaRPr lang="el-GR"/>
        </a:p>
      </dgm:t>
    </dgm:pt>
    <dgm:pt modelId="{BE23EB1E-BFFB-4DA8-8CD2-7A9C12660F18}" type="pres">
      <dgm:prSet presAssocID="{050DD2A0-0B46-4114-9D5A-969E7BD07F11}" presName="root1" presStyleCnt="0"/>
      <dgm:spPr/>
    </dgm:pt>
    <dgm:pt modelId="{6356B456-4A55-4A4A-9CF8-B15517BC4EAB}" type="pres">
      <dgm:prSet presAssocID="{050DD2A0-0B46-4114-9D5A-969E7BD07F11}" presName="LevelOneTextNode" presStyleLbl="node0" presStyleIdx="0" presStyleCnt="3" custScaleX="267811" custScaleY="212468" custLinFactX="-98583" custLinFactY="200000" custLinFactNeighborX="-100000" custLinFactNeighborY="256412">
        <dgm:presLayoutVars>
          <dgm:chPref val="3"/>
        </dgm:presLayoutVars>
      </dgm:prSet>
      <dgm:spPr/>
      <dgm:t>
        <a:bodyPr/>
        <a:lstStyle/>
        <a:p>
          <a:endParaRPr lang="el-GR"/>
        </a:p>
      </dgm:t>
    </dgm:pt>
    <dgm:pt modelId="{874B7E90-9EF2-419D-B462-8CE5251B25C5}" type="pres">
      <dgm:prSet presAssocID="{050DD2A0-0B46-4114-9D5A-969E7BD07F11}" presName="level2hierChild" presStyleCnt="0"/>
      <dgm:spPr/>
    </dgm:pt>
    <dgm:pt modelId="{56CCE2A4-A4A4-4466-A8C6-AC04731E8260}" type="pres">
      <dgm:prSet presAssocID="{055ED2C0-718A-4372-87F2-8E0BAFAD1801}" presName="root1" presStyleCnt="0"/>
      <dgm:spPr/>
    </dgm:pt>
    <dgm:pt modelId="{6CD441C6-CCD5-45FD-86C4-48845DEB4359}" type="pres">
      <dgm:prSet presAssocID="{055ED2C0-718A-4372-87F2-8E0BAFAD1801}" presName="LevelOneTextNode" presStyleLbl="node0" presStyleIdx="1" presStyleCnt="3" custScaleX="476954" custScaleY="430607" custLinFactX="36927" custLinFactY="-100000" custLinFactNeighborX="100000" custLinFactNeighborY="-112890">
        <dgm:presLayoutVars>
          <dgm:chPref val="3"/>
        </dgm:presLayoutVars>
      </dgm:prSet>
      <dgm:spPr/>
      <dgm:t>
        <a:bodyPr/>
        <a:lstStyle/>
        <a:p>
          <a:endParaRPr lang="el-GR"/>
        </a:p>
      </dgm:t>
    </dgm:pt>
    <dgm:pt modelId="{8A7200F0-8609-4F5E-B615-A14EEA1410FC}" type="pres">
      <dgm:prSet presAssocID="{055ED2C0-718A-4372-87F2-8E0BAFAD1801}" presName="level2hierChild" presStyleCnt="0"/>
      <dgm:spPr/>
    </dgm:pt>
    <dgm:pt modelId="{7809A26F-58BD-45FA-99D7-4BA1EA41949A}" type="pres">
      <dgm:prSet presAssocID="{E2023854-E1CF-4602-B773-B3E63142208D}" presName="root1" presStyleCnt="0"/>
      <dgm:spPr/>
    </dgm:pt>
    <dgm:pt modelId="{E4F76B7D-8ACC-49CE-8B1A-0ADAF9C0609C}" type="pres">
      <dgm:prSet presAssocID="{E2023854-E1CF-4602-B773-B3E63142208D}" presName="LevelOneTextNode" presStyleLbl="node0" presStyleIdx="2" presStyleCnt="3" custScaleX="472002" custScaleY="451758" custLinFactX="51094" custLinFactNeighborX="100000" custLinFactNeighborY="4712">
        <dgm:presLayoutVars>
          <dgm:chPref val="3"/>
        </dgm:presLayoutVars>
      </dgm:prSet>
      <dgm:spPr/>
      <dgm:t>
        <a:bodyPr/>
        <a:lstStyle/>
        <a:p>
          <a:endParaRPr lang="el-GR"/>
        </a:p>
      </dgm:t>
    </dgm:pt>
    <dgm:pt modelId="{00AAA4DF-7149-4E62-AF9A-5982EBCF0BD3}" type="pres">
      <dgm:prSet presAssocID="{E2023854-E1CF-4602-B773-B3E63142208D}" presName="level2hierChild" presStyleCnt="0"/>
      <dgm:spPr/>
    </dgm:pt>
  </dgm:ptLst>
  <dgm:cxnLst>
    <dgm:cxn modelId="{39AA0B90-4558-4748-B149-87DEAF4A024F}" type="presOf" srcId="{E2023854-E1CF-4602-B773-B3E63142208D}" destId="{E4F76B7D-8ACC-49CE-8B1A-0ADAF9C0609C}" srcOrd="0" destOrd="0" presId="urn:microsoft.com/office/officeart/2005/8/layout/hierarchy2"/>
    <dgm:cxn modelId="{ABE0746B-5D68-4839-87C8-67F98A2DAEC7}" srcId="{182FA7DE-5326-4012-8350-1D8751AA8AA4}" destId="{050DD2A0-0B46-4114-9D5A-969E7BD07F11}" srcOrd="0" destOrd="0" parTransId="{BDCA9905-CF8F-4B92-9222-C7A989F99057}" sibTransId="{9CD37A9C-7FB4-40BB-8CFB-8094B739566D}"/>
    <dgm:cxn modelId="{E7256987-A7ED-42D7-A7D4-0523104B63B0}" type="presOf" srcId="{050DD2A0-0B46-4114-9D5A-969E7BD07F11}" destId="{6356B456-4A55-4A4A-9CF8-B15517BC4EAB}" srcOrd="0" destOrd="0" presId="urn:microsoft.com/office/officeart/2005/8/layout/hierarchy2"/>
    <dgm:cxn modelId="{485F9280-4E1C-4FA9-8949-B75184627992}" type="presOf" srcId="{055ED2C0-718A-4372-87F2-8E0BAFAD1801}" destId="{6CD441C6-CCD5-45FD-86C4-48845DEB4359}" srcOrd="0" destOrd="0" presId="urn:microsoft.com/office/officeart/2005/8/layout/hierarchy2"/>
    <dgm:cxn modelId="{8911DD1A-DCBC-4226-9AB6-037B12B25EF3}" srcId="{182FA7DE-5326-4012-8350-1D8751AA8AA4}" destId="{055ED2C0-718A-4372-87F2-8E0BAFAD1801}" srcOrd="1" destOrd="0" parTransId="{C87D78CC-3C23-4E88-A241-73A751A92924}" sibTransId="{F3083A92-B6D4-4D48-95D9-7F1F5D408467}"/>
    <dgm:cxn modelId="{291E407E-F706-4D2C-8A74-87D12C77C251}" type="presOf" srcId="{182FA7DE-5326-4012-8350-1D8751AA8AA4}" destId="{A8F71D0E-8356-4210-A34D-7F115D2CDFB5}" srcOrd="0" destOrd="0" presId="urn:microsoft.com/office/officeart/2005/8/layout/hierarchy2"/>
    <dgm:cxn modelId="{54AD937B-9A84-4E11-9FB1-EFEC9B9BABB1}" srcId="{182FA7DE-5326-4012-8350-1D8751AA8AA4}" destId="{E2023854-E1CF-4602-B773-B3E63142208D}" srcOrd="2" destOrd="0" parTransId="{B311665C-34EE-454B-8B68-95B976F2D29D}" sibTransId="{1614A6BE-C065-479C-AE84-3D415FD57D84}"/>
    <dgm:cxn modelId="{5E72B869-D714-4616-9B40-82C83AA84A7B}" type="presParOf" srcId="{A8F71D0E-8356-4210-A34D-7F115D2CDFB5}" destId="{BE23EB1E-BFFB-4DA8-8CD2-7A9C12660F18}" srcOrd="0" destOrd="0" presId="urn:microsoft.com/office/officeart/2005/8/layout/hierarchy2"/>
    <dgm:cxn modelId="{8C233E5B-1D13-46FD-874B-A3E37B832079}" type="presParOf" srcId="{BE23EB1E-BFFB-4DA8-8CD2-7A9C12660F18}" destId="{6356B456-4A55-4A4A-9CF8-B15517BC4EAB}" srcOrd="0" destOrd="0" presId="urn:microsoft.com/office/officeart/2005/8/layout/hierarchy2"/>
    <dgm:cxn modelId="{6FB3E5C4-204E-4031-B541-54F82D344E27}" type="presParOf" srcId="{BE23EB1E-BFFB-4DA8-8CD2-7A9C12660F18}" destId="{874B7E90-9EF2-419D-B462-8CE5251B25C5}" srcOrd="1" destOrd="0" presId="urn:microsoft.com/office/officeart/2005/8/layout/hierarchy2"/>
    <dgm:cxn modelId="{1EB78A6F-1D02-4A8B-97D7-284D786117E3}" type="presParOf" srcId="{A8F71D0E-8356-4210-A34D-7F115D2CDFB5}" destId="{56CCE2A4-A4A4-4466-A8C6-AC04731E8260}" srcOrd="1" destOrd="0" presId="urn:microsoft.com/office/officeart/2005/8/layout/hierarchy2"/>
    <dgm:cxn modelId="{863FCC38-9974-4D4F-81DB-2AA09AD5DB49}" type="presParOf" srcId="{56CCE2A4-A4A4-4466-A8C6-AC04731E8260}" destId="{6CD441C6-CCD5-45FD-86C4-48845DEB4359}" srcOrd="0" destOrd="0" presId="urn:microsoft.com/office/officeart/2005/8/layout/hierarchy2"/>
    <dgm:cxn modelId="{AC447110-9CD3-472E-B968-E70C7764556A}" type="presParOf" srcId="{56CCE2A4-A4A4-4466-A8C6-AC04731E8260}" destId="{8A7200F0-8609-4F5E-B615-A14EEA1410FC}" srcOrd="1" destOrd="0" presId="urn:microsoft.com/office/officeart/2005/8/layout/hierarchy2"/>
    <dgm:cxn modelId="{D62E5DBE-2C95-41ED-AD4A-C978A0039177}" type="presParOf" srcId="{A8F71D0E-8356-4210-A34D-7F115D2CDFB5}" destId="{7809A26F-58BD-45FA-99D7-4BA1EA41949A}" srcOrd="2" destOrd="0" presId="urn:microsoft.com/office/officeart/2005/8/layout/hierarchy2"/>
    <dgm:cxn modelId="{A43DF103-B9BA-45C7-A702-F76A232CD15A}" type="presParOf" srcId="{7809A26F-58BD-45FA-99D7-4BA1EA41949A}" destId="{E4F76B7D-8ACC-49CE-8B1A-0ADAF9C0609C}" srcOrd="0" destOrd="0" presId="urn:microsoft.com/office/officeart/2005/8/layout/hierarchy2"/>
    <dgm:cxn modelId="{6B842473-9D53-4A6F-890A-7A5D84917853}" type="presParOf" srcId="{7809A26F-58BD-45FA-99D7-4BA1EA41949A}" destId="{00AAA4DF-7149-4E62-AF9A-5982EBCF0BD3}"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4154A15-51FE-4A46-A6BA-F6EE43A49168}" type="datetimeFigureOut">
              <a:rPr lang="el-GR"/>
              <a:pPr>
                <a:defRPr/>
              </a:pPr>
              <a:t>9/10/2014</a:t>
            </a:fld>
            <a:endParaRPr lang="el-GR"/>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0AA329B-253B-4E25-8753-3DDD51B78C69}"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9B164F0-BBD5-4A31-9358-D3F2C9D5C392}" type="datetimeFigureOut">
              <a:rPr lang="el-GR"/>
              <a:pPr>
                <a:defRPr/>
              </a:pPr>
              <a:t>9/10/2014</a:t>
            </a:fld>
            <a:endParaRPr lang="el-GR"/>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849A4DB-437B-4FD7-B9BD-F956D5C6331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moi.gov.cy/"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mailto:info@investcyprus.org.cy" TargetMode="External"/><Relationship Id="rId3" Type="http://schemas.openxmlformats.org/officeDocument/2006/relationships/hyperlink" Target="mailto:perm.sec@moh.gov.cy" TargetMode="External"/><Relationship Id="rId7" Type="http://schemas.openxmlformats.org/officeDocument/2006/relationships/hyperlink" Target="mailto:cpapacharalambous@investcyprus.org.cy"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www.cyhealthservices.com/" TargetMode="External"/><Relationship Id="rId5" Type="http://schemas.openxmlformats.org/officeDocument/2006/relationships/hyperlink" Target="mailto:cyprushealth@ccci.org.cy" TargetMode="External"/><Relationship Id="rId4" Type="http://schemas.openxmlformats.org/officeDocument/2006/relationships/hyperlink" Target="http://www.moh.gov.cy/" TargetMode="External"/><Relationship Id="rId9" Type="http://schemas.openxmlformats.org/officeDocument/2006/relationships/hyperlink" Target="http://www.investcyprus.org.cy/"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Please allow me to navigate through the structure of this presentation</a:t>
            </a:r>
          </a:p>
          <a:p>
            <a:r>
              <a:rPr lang="en-US" smtClean="0"/>
              <a:t>Following an introduction, information on the Health Status of the population of Cyprus is going to be presented followed by an overview of our Health System as well as the various reforms we have recently embarked. The Global Health perspective of the country as well as its role as an international medical tourism destination will follow. The presentation will conclude with a brief reference on the prospects and opportunities for medical investments</a:t>
            </a:r>
            <a:endParaRPr lang="el-GR" smtClean="0"/>
          </a:p>
        </p:txBody>
      </p:sp>
      <p:sp>
        <p:nvSpPr>
          <p:cNvPr id="4" name="Slide Number Placeholder 3"/>
          <p:cNvSpPr>
            <a:spLocks noGrp="1"/>
          </p:cNvSpPr>
          <p:nvPr>
            <p:ph type="sldNum" sz="quarter" idx="5"/>
          </p:nvPr>
        </p:nvSpPr>
        <p:spPr/>
        <p:txBody>
          <a:bodyPr/>
          <a:lstStyle/>
          <a:p>
            <a:pPr>
              <a:defRPr/>
            </a:pPr>
            <a:fld id="{9D238FA2-2473-4802-9627-AAC0F97284BD}" type="slidenum">
              <a:rPr lang="el-GR" smtClean="0"/>
              <a:pPr>
                <a:defRPr/>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graph provides information on cancer incidence data of Cyprus for both sexes, compared to those of a number of european countries. </a:t>
            </a:r>
          </a:p>
          <a:p>
            <a:pPr eaLnBrk="1" hangingPunct="1"/>
            <a:r>
              <a:rPr lang="en-US" smtClean="0"/>
              <a:t>It states that in 2012 the incidence was 290 compared to 382 of EU average and the mortality rate was 120, again well below 165 of EU-27 average. The lower than average incidence may be related to the favourable environmental conditions, the healthy Mediterranean diet as well as the lifestyle as well as the good socioeconomic status of the Cypriots. </a:t>
            </a:r>
          </a:p>
          <a:p>
            <a:pPr eaLnBrk="1" hangingPunct="1"/>
            <a:r>
              <a:rPr lang="en-US" smtClean="0"/>
              <a:t>The lower mortality rate may be attributed not only to the diagnosis of the disease at an early stage, but also to the high level of the health care for cancer patients that follows up to date protocols of provision of medicines, radiotherapy as well as follow up. </a:t>
            </a:r>
            <a:endParaRPr lang="el-GR" smtClean="0"/>
          </a:p>
        </p:txBody>
      </p:sp>
      <p:sp>
        <p:nvSpPr>
          <p:cNvPr id="4" name="Slide Number Placeholder 3"/>
          <p:cNvSpPr>
            <a:spLocks noGrp="1"/>
          </p:cNvSpPr>
          <p:nvPr>
            <p:ph type="sldNum" sz="quarter" idx="5"/>
          </p:nvPr>
        </p:nvSpPr>
        <p:spPr/>
        <p:txBody>
          <a:bodyPr/>
          <a:lstStyle/>
          <a:p>
            <a:pPr>
              <a:defRPr/>
            </a:pPr>
            <a:fld id="{6E79B2C3-34CD-406A-BDEF-29D366F20E62}" type="slidenum">
              <a:rPr lang="el-GR" smtClean="0"/>
              <a:pPr>
                <a:defRPr/>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n-US" smtClean="0"/>
              <a:t>When having an overall look at the indicators in the healthcare sector in Cyprus, this slide can be characterized as a representative one.</a:t>
            </a:r>
          </a:p>
          <a:p>
            <a:pPr algn="just" eaLnBrk="1" hangingPunct="1"/>
            <a:r>
              <a:rPr lang="en-US" smtClean="0"/>
              <a:t>As it can be seen, Health Indicators compare favorably to those of the rest of the EU countries. </a:t>
            </a:r>
          </a:p>
          <a:p>
            <a:pPr algn="just" eaLnBrk="1" hangingPunct="1"/>
            <a:r>
              <a:rPr lang="en-US" smtClean="0"/>
              <a:t>Lets see some of them in more detail </a:t>
            </a:r>
            <a:endParaRPr lang="el-GR" smtClean="0"/>
          </a:p>
        </p:txBody>
      </p:sp>
      <p:sp>
        <p:nvSpPr>
          <p:cNvPr id="4" name="Slide Number Placeholder 3"/>
          <p:cNvSpPr>
            <a:spLocks noGrp="1"/>
          </p:cNvSpPr>
          <p:nvPr>
            <p:ph type="sldNum" sz="quarter" idx="5"/>
          </p:nvPr>
        </p:nvSpPr>
        <p:spPr/>
        <p:txBody>
          <a:bodyPr/>
          <a:lstStyle/>
          <a:p>
            <a:pPr>
              <a:defRPr/>
            </a:pPr>
            <a:fld id="{03419493-502C-4987-BC24-97C460558BFC}" type="slidenum">
              <a:rPr lang="el-GR" smtClean="0"/>
              <a:pPr>
                <a:defRPr/>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Respectively, in 2012 Infant mortality rate in Cyprus was 3.5 compared to 3,8 average of EU 27 countries, highlighting the health and wellbeing of the population of Cyprus… </a:t>
            </a:r>
          </a:p>
          <a:p>
            <a:pPr eaLnBrk="1" hangingPunct="1"/>
            <a:endParaRPr lang="en-US" smtClean="0"/>
          </a:p>
          <a:p>
            <a:pPr eaLnBrk="1" hangingPunct="1"/>
            <a:endParaRPr lang="el-GR" smtClean="0"/>
          </a:p>
        </p:txBody>
      </p:sp>
      <p:sp>
        <p:nvSpPr>
          <p:cNvPr id="4" name="Slide Number Placeholder 3"/>
          <p:cNvSpPr>
            <a:spLocks noGrp="1"/>
          </p:cNvSpPr>
          <p:nvPr>
            <p:ph type="sldNum" sz="quarter" idx="5"/>
          </p:nvPr>
        </p:nvSpPr>
        <p:spPr/>
        <p:txBody>
          <a:bodyPr/>
          <a:lstStyle/>
          <a:p>
            <a:pPr>
              <a:defRPr/>
            </a:pPr>
            <a:fld id="{F25177F5-E19A-46C6-91BA-1B9AC2E48829}" type="slidenum">
              <a:rPr lang="el-GR" smtClean="0"/>
              <a:pPr>
                <a:defRPr/>
              </a:pPr>
              <a:t>13</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…while, Life Expectancy at Birth for both sexes were relatively greater Compared to the mean EU rate in 2012. </a:t>
            </a:r>
          </a:p>
          <a:p>
            <a:pPr eaLnBrk="1" hangingPunct="1"/>
            <a:r>
              <a:rPr lang="en-US" smtClean="0"/>
              <a:t>As it can be seen the rate for males was 77,5 for EU28 and 78,9 for CY and the rate for Females was 83,1 for EU28 and 83,4 for CY.</a:t>
            </a:r>
          </a:p>
          <a:p>
            <a:pPr eaLnBrk="1" hangingPunct="1"/>
            <a:r>
              <a:rPr lang="en-US" smtClean="0"/>
              <a:t>This reflects not only the low levels of infant mortality but also a safe environment in which Cypriots live, a good health care system and the adoption of preventative health measures.</a:t>
            </a:r>
            <a:endParaRPr lang="el-GR" smtClean="0"/>
          </a:p>
        </p:txBody>
      </p:sp>
      <p:sp>
        <p:nvSpPr>
          <p:cNvPr id="4" name="Slide Number Placeholder 3"/>
          <p:cNvSpPr>
            <a:spLocks noGrp="1"/>
          </p:cNvSpPr>
          <p:nvPr>
            <p:ph type="sldNum" sz="quarter" idx="5"/>
          </p:nvPr>
        </p:nvSpPr>
        <p:spPr/>
        <p:txBody>
          <a:bodyPr/>
          <a:lstStyle/>
          <a:p>
            <a:pPr>
              <a:defRPr/>
            </a:pPr>
            <a:fld id="{A82E51B6-0C0C-4F5C-9551-CD916780E395}" type="slidenum">
              <a:rPr lang="el-GR" smtClean="0"/>
              <a:pPr>
                <a:defRPr/>
              </a:pPr>
              <a:t>14</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n-US" smtClean="0"/>
              <a:t>Not only Cypriots are expected to live longer than the European's average, but also enjoy more Healthy Life Years at birth, both in Males and Females.</a:t>
            </a:r>
          </a:p>
          <a:p>
            <a:pPr algn="just" eaLnBrk="1" hangingPunct="1"/>
            <a:r>
              <a:rPr lang="en-US" smtClean="0"/>
              <a:t>Numbers state that during 2012 the rate for males in EU28 was 61.5 while in  CY-63,4 and the rate for Females in  EU28 was 61,9 while in CY- 64, again an indication of the high level of health care and the adoption of preventive measures.</a:t>
            </a:r>
            <a:endParaRPr lang="el-GR" smtClean="0"/>
          </a:p>
        </p:txBody>
      </p:sp>
      <p:sp>
        <p:nvSpPr>
          <p:cNvPr id="4" name="Slide Number Placeholder 3"/>
          <p:cNvSpPr>
            <a:spLocks noGrp="1"/>
          </p:cNvSpPr>
          <p:nvPr>
            <p:ph type="sldNum" sz="quarter" idx="5"/>
          </p:nvPr>
        </p:nvSpPr>
        <p:spPr/>
        <p:txBody>
          <a:bodyPr/>
          <a:lstStyle/>
          <a:p>
            <a:pPr>
              <a:defRPr/>
            </a:pPr>
            <a:fld id="{BC509D32-7DE6-41FC-968D-2BD2DD07784B}" type="slidenum">
              <a:rPr lang="el-GR" smtClean="0"/>
              <a:pPr>
                <a:defRPr/>
              </a:pPr>
              <a:t>15</a:t>
            </a:fld>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en-US" smtClean="0"/>
              <a:t>Keeping in mind these picture on the health status of the population in Cyprus, is wised mentioning or rather explaining , the structure of the Health System in Cyprus as well as its Current Reforms.</a:t>
            </a:r>
            <a:endParaRPr lang="el-GR" smtClean="0"/>
          </a:p>
        </p:txBody>
      </p:sp>
      <p:sp>
        <p:nvSpPr>
          <p:cNvPr id="4" name="Slide Number Placeholder 3"/>
          <p:cNvSpPr>
            <a:spLocks noGrp="1"/>
          </p:cNvSpPr>
          <p:nvPr>
            <p:ph type="sldNum" sz="quarter" idx="5"/>
          </p:nvPr>
        </p:nvSpPr>
        <p:spPr/>
        <p:txBody>
          <a:bodyPr/>
          <a:lstStyle/>
          <a:p>
            <a:pPr>
              <a:defRPr/>
            </a:pPr>
            <a:fld id="{716CD50E-F771-4032-931A-96ACD0FFF788}" type="slidenum">
              <a:rPr lang="el-GR" smtClean="0"/>
              <a:pPr>
                <a:defRPr/>
              </a:pPr>
              <a:t>16</a:t>
            </a:fld>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n-US" smtClean="0"/>
              <a:t>Cyprus is the only EU country without an NHS and the 2</a:t>
            </a:r>
            <a:r>
              <a:rPr lang="en-US" baseline="30000" smtClean="0"/>
              <a:t>nd</a:t>
            </a:r>
            <a:r>
              <a:rPr lang="en-US" smtClean="0"/>
              <a:t> country after Greece with the widest social inequalities in the health sector, which boost the necessity for drastic reforms .</a:t>
            </a:r>
          </a:p>
          <a:p>
            <a:pPr algn="just" eaLnBrk="1" hangingPunct="1"/>
            <a:r>
              <a:rPr lang="en-US" smtClean="0"/>
              <a:t>The current health system has two parallel delivery systems, the public and private sector.</a:t>
            </a:r>
          </a:p>
          <a:p>
            <a:pPr algn="just" eaLnBrk="1" hangingPunct="1"/>
            <a:r>
              <a:rPr lang="en-US" smtClean="0"/>
              <a:t>The Ministry of Health is responsible for the planning, administration and regulation of the public sector that is financed from the government’s budget.  </a:t>
            </a:r>
          </a:p>
          <a:p>
            <a:pPr algn="just" eaLnBrk="1" hangingPunct="1"/>
            <a:r>
              <a:rPr lang="en-US" smtClean="0"/>
              <a:t>The private sector consists of independent providers, has facilities owned by physicians or private companies and is financed mostly by out of pocket payments and by voluntary health insurance</a:t>
            </a:r>
          </a:p>
          <a:p>
            <a:pPr eaLnBrk="1" hangingPunct="1"/>
            <a:endParaRPr lang="el-GR" smtClean="0"/>
          </a:p>
          <a:p>
            <a:pPr eaLnBrk="1" hangingPunct="1"/>
            <a:endParaRPr lang="el-GR" smtClean="0"/>
          </a:p>
        </p:txBody>
      </p:sp>
      <p:sp>
        <p:nvSpPr>
          <p:cNvPr id="4" name="Slide Number Placeholder 3"/>
          <p:cNvSpPr>
            <a:spLocks noGrp="1"/>
          </p:cNvSpPr>
          <p:nvPr>
            <p:ph type="sldNum" sz="quarter" idx="5"/>
          </p:nvPr>
        </p:nvSpPr>
        <p:spPr/>
        <p:txBody>
          <a:bodyPr/>
          <a:lstStyle/>
          <a:p>
            <a:pPr>
              <a:defRPr/>
            </a:pPr>
            <a:fld id="{A350FB7D-619E-400A-BB4C-3B4A4AAA2E57}" type="slidenum">
              <a:rPr lang="el-GR" smtClean="0"/>
              <a:pPr>
                <a:defRPr/>
              </a:pPr>
              <a:t>17</a:t>
            </a:fld>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xfrm>
            <a:off x="491151" y="4688007"/>
            <a:ext cx="5963956" cy="4873060"/>
          </a:xfrm>
        </p:spPr>
        <p:txBody>
          <a:bodyPr wrap="square" numCol="1" anchor="t" anchorCtr="0" compatLnSpc="1">
            <a:prstTxWarp prst="textNoShape">
              <a:avLst/>
            </a:prstTxWarp>
            <a:normAutofit fontScale="32500" lnSpcReduction="20000"/>
          </a:bodyPr>
          <a:lstStyle/>
          <a:p>
            <a:pPr eaLnBrk="1" hangingPunct="1">
              <a:defRPr/>
            </a:pPr>
            <a:r>
              <a:rPr lang="en-US" sz="2800" dirty="0" smtClean="0"/>
              <a:t>As regards to the Public Sector, the provision of services is performed by 7 main Hospitals, 38 Health Centers  and 230 Health sub-centers for primary care, evenly distributed geographically, throughout the Country.</a:t>
            </a:r>
          </a:p>
          <a:p>
            <a:pPr eaLnBrk="1" hangingPunct="1">
              <a:defRPr/>
            </a:pPr>
            <a:endParaRPr lang="en-US" sz="2800" dirty="0" smtClean="0"/>
          </a:p>
          <a:p>
            <a:pPr eaLnBrk="1" hangingPunct="1">
              <a:defRPr/>
            </a:pPr>
            <a:r>
              <a:rPr lang="en-US" sz="2800" dirty="0" smtClean="0"/>
              <a:t>This table gives a general overview on the accommodation capacities and the staffing of the 7 main hospitals, which provide secondary and tertiary care.</a:t>
            </a:r>
          </a:p>
          <a:p>
            <a:pPr eaLnBrk="1" hangingPunct="1">
              <a:defRPr/>
            </a:pPr>
            <a:endParaRPr lang="en-US" sz="2800" dirty="0" smtClean="0"/>
          </a:p>
          <a:p>
            <a:pPr eaLnBrk="1" hangingPunct="1">
              <a:buFont typeface="Arial" pitchFamily="34" charset="0"/>
              <a:buChar char="•"/>
              <a:defRPr/>
            </a:pPr>
            <a:r>
              <a:rPr lang="en-US" sz="2800" dirty="0" smtClean="0"/>
              <a:t>The Nicosia General Hospital has a capacity of 494 beds, with a total number of 2164 staff (Doctors, Nurses/Midwives, Physiotherapists, Lab and Diagnosis Technicians, Administration and Financing Staff, Cleaning Staff, Kitchen Staff, Laundry Staff and others). From this total number of staff, the Doctors are 180 and the nurses/Midwifes 892.</a:t>
            </a:r>
          </a:p>
          <a:p>
            <a:pPr eaLnBrk="1" hangingPunct="1">
              <a:buFont typeface="Arial" pitchFamily="34" charset="0"/>
              <a:buChar char="•"/>
              <a:defRPr/>
            </a:pPr>
            <a:r>
              <a:rPr lang="en-US" sz="2800" dirty="0" smtClean="0"/>
              <a:t>The </a:t>
            </a:r>
            <a:r>
              <a:rPr lang="en-US" sz="2800" dirty="0" err="1" smtClean="0"/>
              <a:t>Makarios</a:t>
            </a:r>
            <a:r>
              <a:rPr lang="en-US" sz="2800" dirty="0" smtClean="0"/>
              <a:t> Hospital has a capacity of 154 beds, with a total number of 661 staff (Doctors, Nurses/Midwives, Physiotherapists, Lab and Diagnosis Technicians, Administration and Financing Staff, Cleaning Staff, Kitchen Staff, Laundry Staff and others). From this total number of staff, the Doctors are 72 and the nurses/Midwifes 347.</a:t>
            </a:r>
          </a:p>
          <a:p>
            <a:pPr eaLnBrk="1" hangingPunct="1">
              <a:buFont typeface="Arial" pitchFamily="34" charset="0"/>
              <a:buChar char="•"/>
              <a:defRPr/>
            </a:pPr>
            <a:r>
              <a:rPr lang="en-US" sz="2800" dirty="0" smtClean="0"/>
              <a:t>The </a:t>
            </a:r>
            <a:r>
              <a:rPr lang="en-US" sz="2800" dirty="0" err="1" smtClean="0"/>
              <a:t>Limassol</a:t>
            </a:r>
            <a:r>
              <a:rPr lang="en-US" sz="2800" dirty="0" smtClean="0"/>
              <a:t> General Hospital has a capacity of 329 beds, with a total number of 661 staff (Doctors, Nurses/Midwives, Physiotherapists, Lab and Diagnosis Technicians, Administration and Financing Staff, Cleaning Staff, Kitchen Staff, Laundry Staff and others). From this total number of staff, the Doctors are 120 and the nurses/Midwifes 566.</a:t>
            </a:r>
          </a:p>
          <a:p>
            <a:pPr eaLnBrk="1" hangingPunct="1">
              <a:buFont typeface="Arial" pitchFamily="34" charset="0"/>
              <a:buChar char="•"/>
              <a:defRPr/>
            </a:pPr>
            <a:r>
              <a:rPr lang="en-US" sz="2800" dirty="0" smtClean="0"/>
              <a:t>The </a:t>
            </a:r>
            <a:r>
              <a:rPr lang="en-US" sz="2800" dirty="0" err="1" smtClean="0"/>
              <a:t>Larnaca</a:t>
            </a:r>
            <a:r>
              <a:rPr lang="en-US" sz="2800" dirty="0" smtClean="0"/>
              <a:t> General Hospital has a capacity of 167 beds, with a total number of 710 staff (Doctors, Nurses/Midwives, Physiotherapists, Lab and Diagnosis Technicians, Administration and Financing Staff, Cleaning Staff, Kitchen Staff, Laundry Staff and others). From this total number of staff, the Doctors are 88 and the nurses/Midwifes 335.</a:t>
            </a:r>
          </a:p>
          <a:p>
            <a:pPr eaLnBrk="1" hangingPunct="1">
              <a:buFont typeface="Arial" pitchFamily="34" charset="0"/>
              <a:buChar char="•"/>
              <a:defRPr/>
            </a:pPr>
            <a:r>
              <a:rPr lang="en-US" sz="2800" dirty="0" smtClean="0"/>
              <a:t>The </a:t>
            </a:r>
            <a:r>
              <a:rPr lang="en-US" sz="2800" dirty="0" err="1" smtClean="0"/>
              <a:t>Paphos</a:t>
            </a:r>
            <a:r>
              <a:rPr lang="en-US" sz="2800" dirty="0" smtClean="0"/>
              <a:t> General Hospital has a capacity of 150 beds, with a total number of 618 staff (Doctors, Nurses/Midwives, Physiotherapists, Lab and Diagnosis Technicians, Administration and Financing Staff, Cleaning Staff, Kitchen Staff, Laundry Staff and others). From this total number of staff, the Doctors are 68 and the nurses/Midwifes 250.</a:t>
            </a:r>
          </a:p>
          <a:p>
            <a:pPr eaLnBrk="1" hangingPunct="1">
              <a:buFont typeface="Arial" pitchFamily="34" charset="0"/>
              <a:buChar char="•"/>
              <a:defRPr/>
            </a:pPr>
            <a:r>
              <a:rPr lang="en-US" sz="2800" dirty="0" smtClean="0"/>
              <a:t>The Famagusta General Hospital has a capacity of 72 beds, with a total number of 385 staff (Doctors, Nurses/Midwives, Physiotherapists, Lab and Diagnosis Technicians, Administration and Financing Staff, Cleaning Staff, Kitchen Staff, Laundry Staff and others). From this total number of staff, the Doctors are 39 and the nurses/Midwifes 160.</a:t>
            </a:r>
          </a:p>
          <a:p>
            <a:pPr eaLnBrk="1" hangingPunct="1">
              <a:buFont typeface="Arial" pitchFamily="34" charset="0"/>
              <a:buChar char="•"/>
              <a:defRPr/>
            </a:pPr>
            <a:r>
              <a:rPr lang="en-US" sz="2800" dirty="0" smtClean="0"/>
              <a:t>The Rural Hospital of </a:t>
            </a:r>
            <a:r>
              <a:rPr lang="en-US" sz="2800" dirty="0" err="1" smtClean="0"/>
              <a:t>Kyperounta</a:t>
            </a:r>
            <a:r>
              <a:rPr lang="en-US" sz="2800" dirty="0" smtClean="0"/>
              <a:t> has a capacity of 45 beds, with a total number of 93 staff (Doctors, Nurses/Midwives, Physiotherapists, Lab and Diagnosis Technicians, Administration and Financing Staff, Cleaning Staff, Kitchen Staff, Laundry Staff and others). From this total number of staff, the Doctors are 10 and the nurses/Midwifes 35.</a:t>
            </a:r>
          </a:p>
          <a:p>
            <a:pPr eaLnBrk="1" hangingPunct="1">
              <a:buFont typeface="Arial" pitchFamily="34" charset="0"/>
              <a:buChar char="•"/>
              <a:defRPr/>
            </a:pPr>
            <a:r>
              <a:rPr lang="en-US" sz="2800" dirty="0" smtClean="0"/>
              <a:t>The Rural Hospital of Polis </a:t>
            </a:r>
            <a:r>
              <a:rPr lang="en-US" sz="2800" dirty="0" err="1" smtClean="0"/>
              <a:t>Chrysochous</a:t>
            </a:r>
            <a:r>
              <a:rPr lang="en-US" sz="2800" dirty="0" smtClean="0"/>
              <a:t> has a capacity of 11 beds, with a total number of 71 staff (Doctors, Nurses/Midwives, Physiotherapists, Lab and Diagnosis Technicians, Administration and Financing Staff, Cleaning Staff, Kitchen Staff, Laundry Staff and others). From this total number of staff, the Doctors are 11 and the nurses/Midwifes 34.</a:t>
            </a:r>
            <a:endParaRPr lang="el-GR" sz="2800" dirty="0" smtClean="0"/>
          </a:p>
          <a:p>
            <a:pPr eaLnBrk="1" hangingPunct="1">
              <a:buFont typeface="Arial" pitchFamily="34" charset="0"/>
              <a:buNone/>
              <a:defRPr/>
            </a:pPr>
            <a:endParaRPr lang="el-GR" sz="2800" b="1" dirty="0" smtClean="0"/>
          </a:p>
          <a:p>
            <a:pPr eaLnBrk="1" hangingPunct="1">
              <a:buFont typeface="Arial" pitchFamily="34" charset="0"/>
              <a:buChar char="•"/>
              <a:defRPr/>
            </a:pPr>
            <a:endParaRPr lang="el-GR" sz="2800" b="1" dirty="0" smtClean="0"/>
          </a:p>
          <a:p>
            <a:pPr eaLnBrk="1" hangingPunct="1">
              <a:buFont typeface="Arial" pitchFamily="34" charset="0"/>
              <a:buChar char="•"/>
              <a:defRPr/>
            </a:pPr>
            <a:endParaRPr lang="el-GR" sz="2800" b="1" dirty="0" smtClean="0"/>
          </a:p>
          <a:p>
            <a:pPr eaLnBrk="1" hangingPunct="1">
              <a:buFont typeface="Arial" pitchFamily="34" charset="0"/>
              <a:buChar char="•"/>
              <a:defRPr/>
            </a:pPr>
            <a:endParaRPr lang="el-GR" sz="2800" b="1" dirty="0" smtClean="0"/>
          </a:p>
          <a:p>
            <a:pPr eaLnBrk="1" hangingPunct="1">
              <a:buFont typeface="Arial" pitchFamily="34" charset="0"/>
              <a:buChar char="•"/>
              <a:defRPr/>
            </a:pPr>
            <a:endParaRPr lang="el-GR" sz="2800" b="1" dirty="0" smtClean="0"/>
          </a:p>
          <a:p>
            <a:pPr eaLnBrk="1" hangingPunct="1">
              <a:buFont typeface="Arial" pitchFamily="34" charset="0"/>
              <a:buChar char="•"/>
              <a:defRPr/>
            </a:pPr>
            <a:endParaRPr lang="el-GR" dirty="0" smtClean="0"/>
          </a:p>
          <a:p>
            <a:pPr eaLnBrk="1" hangingPunct="1">
              <a:buFont typeface="Arial" pitchFamily="34" charset="0"/>
              <a:buChar char="•"/>
              <a:defRPr/>
            </a:pPr>
            <a:endParaRPr lang="el-GR" dirty="0" smtClean="0"/>
          </a:p>
          <a:p>
            <a:pPr eaLnBrk="1" hangingPunct="1">
              <a:buFont typeface="Arial" pitchFamily="34" charset="0"/>
              <a:buChar char="•"/>
              <a:defRPr/>
            </a:pPr>
            <a:endParaRPr lang="el-GR" dirty="0" smtClean="0"/>
          </a:p>
          <a:p>
            <a:pPr eaLnBrk="1" hangingPunct="1">
              <a:buFont typeface="Arial" pitchFamily="34" charset="0"/>
              <a:buChar char="•"/>
              <a:defRPr/>
            </a:pPr>
            <a:endParaRPr lang="el-GR" dirty="0" smtClean="0"/>
          </a:p>
          <a:p>
            <a:pPr eaLnBrk="1" hangingPunct="1">
              <a:buFont typeface="Arial" pitchFamily="34" charset="0"/>
              <a:buChar char="•"/>
              <a:defRPr/>
            </a:pPr>
            <a:endParaRPr lang="el-GR" dirty="0" smtClean="0"/>
          </a:p>
          <a:p>
            <a:pPr eaLnBrk="1" hangingPunct="1">
              <a:buFont typeface="Arial" pitchFamily="34" charset="0"/>
              <a:buChar char="•"/>
              <a:defRPr/>
            </a:pPr>
            <a:endParaRPr lang="el-GR" dirty="0" smtClean="0"/>
          </a:p>
          <a:p>
            <a:pPr eaLnBrk="1" hangingPunct="1">
              <a:buFont typeface="Arial" pitchFamily="34" charset="0"/>
              <a:buChar char="•"/>
              <a:defRPr/>
            </a:pPr>
            <a:endParaRPr lang="el-GR" dirty="0" smtClean="0"/>
          </a:p>
          <a:p>
            <a:pPr eaLnBrk="1" hangingPunct="1">
              <a:buFont typeface="Arial" pitchFamily="34" charset="0"/>
              <a:buChar char="•"/>
              <a:defRPr/>
            </a:pPr>
            <a:endParaRPr lang="el-GR" dirty="0" smtClean="0"/>
          </a:p>
        </p:txBody>
      </p:sp>
      <p:sp>
        <p:nvSpPr>
          <p:cNvPr id="4" name="Slide Number Placeholder 3"/>
          <p:cNvSpPr>
            <a:spLocks noGrp="1"/>
          </p:cNvSpPr>
          <p:nvPr>
            <p:ph type="sldNum" sz="quarter" idx="5"/>
          </p:nvPr>
        </p:nvSpPr>
        <p:spPr/>
        <p:txBody>
          <a:bodyPr/>
          <a:lstStyle/>
          <a:p>
            <a:pPr>
              <a:defRPr/>
            </a:pPr>
            <a:fld id="{D7B40BC4-BD71-4EE2-AED0-4316875627DB}" type="slidenum">
              <a:rPr lang="el-GR" smtClean="0"/>
              <a:pPr>
                <a:defRPr/>
              </a:pPr>
              <a:t>18</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n-US" smtClean="0"/>
              <a:t>As regards to private sector, services are provided by private Hospitals, Policlinics, Clinics and Daily Cares, established and operating in the five districts of the Country in accordance to the National Legislation on Private  Hospitals (Establishment and Control) Law. They are all 73 in total and have 1393 beds</a:t>
            </a:r>
            <a:endParaRPr lang="el-GR" smtClean="0"/>
          </a:p>
        </p:txBody>
      </p:sp>
      <p:sp>
        <p:nvSpPr>
          <p:cNvPr id="4" name="Slide Number Placeholder 3"/>
          <p:cNvSpPr>
            <a:spLocks noGrp="1"/>
          </p:cNvSpPr>
          <p:nvPr>
            <p:ph type="sldNum" sz="quarter" idx="5"/>
          </p:nvPr>
        </p:nvSpPr>
        <p:spPr/>
        <p:txBody>
          <a:bodyPr/>
          <a:lstStyle/>
          <a:p>
            <a:pPr>
              <a:defRPr/>
            </a:pPr>
            <a:fld id="{6DEE2052-9540-47A5-9C6A-39670DE5E738}" type="slidenum">
              <a:rPr lang="el-GR" smtClean="0"/>
              <a:pPr>
                <a:defRPr/>
              </a:pPr>
              <a:t>19</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algn="just" eaLnBrk="1" hangingPunct="1">
              <a:defRPr/>
            </a:pPr>
            <a:r>
              <a:rPr lang="en-US" dirty="0" smtClean="0"/>
              <a:t>It shall be noted that the percentages of public health expenditure as well as the increased demand in public health services, pushes the healthcare system and these act as a prerequisite for the emerge of healthcare reforms.  </a:t>
            </a:r>
          </a:p>
          <a:p>
            <a:pPr algn="just" eaLnBrk="1" hangingPunct="1">
              <a:defRPr/>
            </a:pPr>
            <a:endParaRPr lang="en-US" dirty="0" smtClean="0"/>
          </a:p>
          <a:p>
            <a:pPr marL="365125" indent="-255588" algn="just">
              <a:spcBef>
                <a:spcPts val="400"/>
              </a:spcBef>
              <a:buClr>
                <a:schemeClr val="accent1"/>
              </a:buClr>
              <a:buSzPct val="68000"/>
              <a:buFont typeface="Wingdings" pitchFamily="2" charset="2"/>
              <a:buChar char="Ø"/>
              <a:defRPr/>
            </a:pPr>
            <a:r>
              <a:rPr lang="en-US" dirty="0" smtClean="0"/>
              <a:t>Public health expenditure is 43% of the total health expenditure, one of the three lowest percentages in the EU</a:t>
            </a:r>
            <a:endParaRPr lang="en-US" sz="1000" baseline="30000" dirty="0" smtClean="0"/>
          </a:p>
          <a:p>
            <a:pPr marL="365125" indent="-255588" algn="just">
              <a:spcBef>
                <a:spcPts val="400"/>
              </a:spcBef>
              <a:buClr>
                <a:schemeClr val="accent1"/>
              </a:buClr>
              <a:buSzPct val="68000"/>
              <a:defRPr/>
            </a:pPr>
            <a:endParaRPr lang="el-GR" sz="500" dirty="0" smtClean="0"/>
          </a:p>
          <a:p>
            <a:pPr marL="365125" indent="-255588" algn="just">
              <a:spcBef>
                <a:spcPts val="400"/>
              </a:spcBef>
              <a:buClr>
                <a:schemeClr val="accent1"/>
              </a:buClr>
              <a:buSzPct val="68000"/>
              <a:buFont typeface="Wingdings" pitchFamily="2" charset="2"/>
              <a:buChar char="Ø"/>
              <a:defRPr/>
            </a:pPr>
            <a:r>
              <a:rPr lang="en-US" dirty="0" smtClean="0"/>
              <a:t>6,9% of public expenditure is dedicated to healthcare, a percentage also very low in relation to EU average which is 15,8% </a:t>
            </a:r>
            <a:endParaRPr lang="el-GR" sz="500" dirty="0" smtClean="0"/>
          </a:p>
          <a:p>
            <a:pPr marL="365125" indent="-255588" algn="just">
              <a:spcBef>
                <a:spcPts val="400"/>
              </a:spcBef>
              <a:buClr>
                <a:schemeClr val="accent1"/>
              </a:buClr>
              <a:buSzPct val="68000"/>
              <a:buFont typeface="Wingdings" pitchFamily="2" charset="2"/>
              <a:buChar char="Ø"/>
              <a:defRPr/>
            </a:pPr>
            <a:r>
              <a:rPr lang="en-US" dirty="0" smtClean="0"/>
              <a:t>49,4% of health expenditure comes from Out-Of-Pocket expenditure, while EU average is as low as 14% </a:t>
            </a:r>
            <a:endParaRPr lang="en-US" sz="1100" baseline="30000" dirty="0" smtClean="0"/>
          </a:p>
          <a:p>
            <a:pPr marL="365125" indent="-255588" algn="just">
              <a:spcBef>
                <a:spcPts val="400"/>
              </a:spcBef>
              <a:buClr>
                <a:schemeClr val="accent1"/>
              </a:buClr>
              <a:buSzPct val="68000"/>
              <a:defRPr/>
            </a:pPr>
            <a:endParaRPr lang="en-US" sz="500" dirty="0" smtClean="0"/>
          </a:p>
          <a:p>
            <a:pPr marL="365125" indent="-255588" algn="ctr">
              <a:spcBef>
                <a:spcPts val="400"/>
              </a:spcBef>
              <a:buClr>
                <a:schemeClr val="accent1"/>
              </a:buClr>
              <a:buSzPct val="68000"/>
              <a:defRPr/>
            </a:pPr>
            <a:r>
              <a:rPr lang="en-US" dirty="0" smtClean="0">
                <a:effectLst>
                  <a:outerShdw blurRad="38100" dist="38100" dir="2700000" algn="tl">
                    <a:srgbClr val="000000">
                      <a:alpha val="43137"/>
                    </a:srgbClr>
                  </a:outerShdw>
                </a:effectLst>
              </a:rPr>
              <a:t>While, at the same time</a:t>
            </a:r>
          </a:p>
          <a:p>
            <a:pPr marL="365125" indent="-255588" algn="just">
              <a:spcBef>
                <a:spcPts val="400"/>
              </a:spcBef>
              <a:buClr>
                <a:schemeClr val="accent1"/>
              </a:buClr>
              <a:buSzPct val="68000"/>
              <a:defRPr/>
            </a:pPr>
            <a:endParaRPr lang="el-GR" sz="500" dirty="0" smtClean="0"/>
          </a:p>
          <a:p>
            <a:pPr marL="365125" indent="-255588" algn="just">
              <a:spcBef>
                <a:spcPts val="400"/>
              </a:spcBef>
              <a:buClr>
                <a:schemeClr val="accent1"/>
              </a:buClr>
              <a:buSzPct val="68000"/>
              <a:buFont typeface="Wingdings" pitchFamily="2" charset="2"/>
              <a:buChar char="Ø"/>
              <a:defRPr/>
            </a:pPr>
            <a:r>
              <a:rPr lang="en-US" dirty="0" smtClean="0"/>
              <a:t>Public budget is pushed by increased demand in the public sector, whereas the economic crisis intensifies the problems with negative consequences on the population.</a:t>
            </a:r>
          </a:p>
        </p:txBody>
      </p:sp>
      <p:sp>
        <p:nvSpPr>
          <p:cNvPr id="4" name="Slide Number Placeholder 3"/>
          <p:cNvSpPr>
            <a:spLocks noGrp="1"/>
          </p:cNvSpPr>
          <p:nvPr>
            <p:ph type="sldNum" sz="quarter" idx="5"/>
          </p:nvPr>
        </p:nvSpPr>
        <p:spPr/>
        <p:txBody>
          <a:bodyPr/>
          <a:lstStyle/>
          <a:p>
            <a:pPr>
              <a:defRPr/>
            </a:pPr>
            <a:fld id="{268EFA7A-E5FB-4B5B-9419-6B5D58675B85}" type="slidenum">
              <a:rPr lang="el-GR" smtClean="0"/>
              <a:pPr>
                <a:defRPr/>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B9CBECAC-A209-4F6B-A9D1-2D64684E2523}" type="slidenum">
              <a:rPr lang="el-GR" smtClean="0"/>
              <a:pPr>
                <a:defRPr/>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These characteristics of the current health system of the Country, indicates the necessity for reforms to be urgently implemented.</a:t>
            </a:r>
          </a:p>
          <a:p>
            <a:pPr algn="just" eaLnBrk="1" hangingPunct="1"/>
            <a:r>
              <a:rPr lang="en-GB" smtClean="0"/>
              <a:t>For this reason, the Ministry of Health, as the responsible competent authority,  in July 2014 has embarked in a Reform Program that will modernize, rationalize and improve further the quality of Cyprus’ health care delivery, create the conditions for equitable access and the sustainability of its financing, and modernize its governance. </a:t>
            </a:r>
          </a:p>
          <a:p>
            <a:pPr algn="just" eaLnBrk="1" hangingPunct="1"/>
            <a:r>
              <a:rPr lang="en-GB" smtClean="0"/>
              <a:t>The required structural reforms will address the whole health sector, including both its public and private components, highlighting he role of the Ministry of Health as a national health policy formulator, health care standards regulator and supervisor of the enforcement of the relevant legislation, while meeting Troika MOU requirements for timely and effective implementation. </a:t>
            </a:r>
          </a:p>
          <a:p>
            <a:pPr eaLnBrk="1" hangingPunct="1"/>
            <a:endParaRPr lang="el-GR" b="1" smtClean="0"/>
          </a:p>
        </p:txBody>
      </p:sp>
      <p:sp>
        <p:nvSpPr>
          <p:cNvPr id="4" name="Slide Number Placeholder 3"/>
          <p:cNvSpPr>
            <a:spLocks noGrp="1"/>
          </p:cNvSpPr>
          <p:nvPr>
            <p:ph type="sldNum" sz="quarter" idx="5"/>
          </p:nvPr>
        </p:nvSpPr>
        <p:spPr/>
        <p:txBody>
          <a:bodyPr/>
          <a:lstStyle/>
          <a:p>
            <a:pPr>
              <a:defRPr/>
            </a:pPr>
            <a:fld id="{CADF7C78-BF4C-4DED-8721-3FC8B076B247}" type="slidenum">
              <a:rPr lang="el-GR" smtClean="0"/>
              <a:pPr>
                <a:defRPr/>
              </a:pPr>
              <a:t>21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p:txBody>
          <a:bodyPr wrap="square" numCol="1" anchor="t" anchorCtr="0" compatLnSpc="1">
            <a:prstTxWarp prst="textNoShape">
              <a:avLst/>
            </a:prstTxWarp>
          </a:bodyPr>
          <a:lstStyle/>
          <a:p>
            <a:pPr marL="85725" indent="23813" eaLnBrk="1" hangingPunct="1">
              <a:defRPr/>
            </a:pPr>
            <a:r>
              <a:rPr lang="en-US" dirty="0" smtClean="0"/>
              <a:t>Under my capacity as the Minister of Health, I find it essential and very crucial to move forward based on a strategic plan, which will include specific vision, mission, values, strategic goals and activities.</a:t>
            </a:r>
          </a:p>
          <a:p>
            <a:pPr marL="85725" indent="23813" eaLnBrk="1" hangingPunct="1">
              <a:defRPr/>
            </a:pPr>
            <a:r>
              <a:rPr lang="en-US" dirty="0" smtClean="0"/>
              <a:t>For this reason, we have already started work into the development of a comprehensive strategy for the years 2014-2018, which will include the followings:</a:t>
            </a:r>
          </a:p>
          <a:p>
            <a:pPr marL="85725" eaLnBrk="1" hangingPunct="1">
              <a:defRPr/>
            </a:pPr>
            <a:r>
              <a:rPr lang="en-US" u="sng" dirty="0" smtClean="0">
                <a:effectLst>
                  <a:outerShdw blurRad="38100" dist="38100" dir="2700000" algn="tl">
                    <a:srgbClr val="000000">
                      <a:alpha val="43137"/>
                    </a:srgbClr>
                  </a:outerShdw>
                </a:effectLst>
              </a:rPr>
              <a:t>Mission: </a:t>
            </a:r>
            <a:r>
              <a:rPr lang="en-US" dirty="0" smtClean="0"/>
              <a:t>To assure a  people-oriented health system for the country, which emphasizes on prevention and aims at strengthening the social responsibility through the continuous improvement of the provided services with professionalism and respect to all citizens, on an equal basis.</a:t>
            </a:r>
          </a:p>
          <a:p>
            <a:pPr marL="85725" lvl="1" eaLnBrk="1" hangingPunct="1">
              <a:spcBef>
                <a:spcPts val="325"/>
              </a:spcBef>
              <a:defRPr/>
            </a:pPr>
            <a:r>
              <a:rPr lang="en-US" u="sng" dirty="0" smtClean="0">
                <a:effectLst>
                  <a:outerShdw blurRad="38100" dist="38100" dir="2700000" algn="tl">
                    <a:srgbClr val="000000">
                      <a:alpha val="43137"/>
                    </a:srgbClr>
                  </a:outerShdw>
                </a:effectLst>
              </a:rPr>
              <a:t>Vision: </a:t>
            </a:r>
            <a:r>
              <a:rPr lang="en-US" dirty="0" smtClean="0"/>
              <a:t>Quality healthcare services to all citizens throughout the whole period of their lives.</a:t>
            </a:r>
          </a:p>
          <a:p>
            <a:pPr marL="85725" lvl="1" eaLnBrk="1" hangingPunct="1">
              <a:spcBef>
                <a:spcPts val="325"/>
              </a:spcBef>
              <a:defRPr/>
            </a:pPr>
            <a:r>
              <a:rPr lang="en-US" u="sng" dirty="0" smtClean="0">
                <a:effectLst>
                  <a:outerShdw blurRad="38100" dist="38100" dir="2700000" algn="tl">
                    <a:srgbClr val="000000">
                      <a:alpha val="43137"/>
                    </a:srgbClr>
                  </a:outerShdw>
                </a:effectLst>
              </a:rPr>
              <a:t>Values: </a:t>
            </a:r>
            <a:r>
              <a:rPr lang="en-US" dirty="0" smtClean="0"/>
              <a:t>Social Responsibility, Equality in Health, Quality in Health,  Improvement of the quality of life with emphasis on prevention, Excellence, Integrity, Efficiency, Professionalism, Respect and Teamwork </a:t>
            </a:r>
            <a:endParaRPr lang="el-GR"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330C75-61EE-4D05-B9DA-04829AC865F4}" type="slidenum">
              <a:rPr lang="el-GR" smtClean="0"/>
              <a:pPr fontAlgn="base">
                <a:spcBef>
                  <a:spcPct val="0"/>
                </a:spcBef>
                <a:spcAft>
                  <a:spcPct val="0"/>
                </a:spcAft>
                <a:defRPr/>
              </a:pPr>
              <a:t>22</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627063" lvl="2" indent="-263525" eaLnBrk="1" fontAlgn="auto" hangingPunct="1">
              <a:spcBef>
                <a:spcPts val="0"/>
              </a:spcBef>
              <a:spcAft>
                <a:spcPts val="0"/>
              </a:spcAft>
              <a:buClr>
                <a:schemeClr val="tx2"/>
              </a:buClr>
              <a:defRPr/>
            </a:pPr>
            <a:r>
              <a:rPr lang="en-US" sz="1300" u="sng" dirty="0" smtClean="0"/>
              <a:t>Strategic Goals: </a:t>
            </a:r>
          </a:p>
          <a:p>
            <a:pPr marL="820738" lvl="2" indent="-457200" eaLnBrk="1" fontAlgn="auto" hangingPunct="1">
              <a:spcBef>
                <a:spcPts val="0"/>
              </a:spcBef>
              <a:spcAft>
                <a:spcPts val="0"/>
              </a:spcAft>
              <a:buFont typeface="+mj-lt"/>
              <a:buAutoNum type="arabicPeriod"/>
              <a:defRPr/>
            </a:pPr>
            <a:r>
              <a:rPr lang="en-US" sz="1300" dirty="0" smtClean="0"/>
              <a:t>Restructuring of the Health System if the Country,</a:t>
            </a:r>
          </a:p>
          <a:p>
            <a:pPr marL="820738" lvl="2" indent="-457200" eaLnBrk="1" fontAlgn="auto" hangingPunct="1">
              <a:spcBef>
                <a:spcPts val="0"/>
              </a:spcBef>
              <a:spcAft>
                <a:spcPts val="0"/>
              </a:spcAft>
              <a:buFont typeface="+mj-lt"/>
              <a:buAutoNum type="arabicPeriod"/>
              <a:defRPr/>
            </a:pPr>
            <a:r>
              <a:rPr lang="en-US" sz="1300" dirty="0" err="1" smtClean="0"/>
              <a:t>eHealth</a:t>
            </a:r>
            <a:r>
              <a:rPr lang="en-US" sz="1300" dirty="0" smtClean="0"/>
              <a:t> upgrade and support, </a:t>
            </a:r>
          </a:p>
          <a:p>
            <a:pPr marL="820738" lvl="2" indent="-457200" eaLnBrk="1" fontAlgn="auto" hangingPunct="1">
              <a:spcBef>
                <a:spcPts val="0"/>
              </a:spcBef>
              <a:spcAft>
                <a:spcPts val="0"/>
              </a:spcAft>
              <a:buFont typeface="+mj-lt"/>
              <a:buAutoNum type="arabicPeriod"/>
              <a:defRPr/>
            </a:pPr>
            <a:r>
              <a:rPr lang="en-US" sz="1300" dirty="0" smtClean="0"/>
              <a:t>Enhancement and enrichment of the active and efficient presentation to the European and International environment, </a:t>
            </a:r>
          </a:p>
          <a:p>
            <a:pPr marL="820738" lvl="2" indent="-457200" eaLnBrk="1" fontAlgn="auto" hangingPunct="1">
              <a:spcBef>
                <a:spcPts val="0"/>
              </a:spcBef>
              <a:spcAft>
                <a:spcPts val="0"/>
              </a:spcAft>
              <a:buFont typeface="+mj-lt"/>
              <a:buAutoNum type="arabicPeriod"/>
              <a:defRPr/>
            </a:pPr>
            <a:r>
              <a:rPr lang="en-US" sz="1300" dirty="0" smtClean="0"/>
              <a:t>Strengthening of prevention and promotion of health throughout the lifecycle, </a:t>
            </a:r>
          </a:p>
          <a:p>
            <a:pPr marL="820738" lvl="2" indent="-457200" eaLnBrk="1" fontAlgn="auto" hangingPunct="1">
              <a:spcBef>
                <a:spcPts val="0"/>
              </a:spcBef>
              <a:spcAft>
                <a:spcPts val="0"/>
              </a:spcAft>
              <a:buFont typeface="+mj-lt"/>
              <a:buAutoNum type="arabicPeriod"/>
              <a:defRPr/>
            </a:pPr>
            <a:r>
              <a:rPr lang="en-US" sz="1300" dirty="0" smtClean="0"/>
              <a:t>Management, training and development of human recourses  in the health sector, </a:t>
            </a:r>
          </a:p>
          <a:p>
            <a:pPr marL="820738" lvl="2" indent="-457200" eaLnBrk="1" fontAlgn="auto" hangingPunct="1">
              <a:spcBef>
                <a:spcPts val="0"/>
              </a:spcBef>
              <a:spcAft>
                <a:spcPts val="0"/>
              </a:spcAft>
              <a:buFont typeface="+mj-lt"/>
              <a:buAutoNum type="arabicPeriod"/>
              <a:defRPr/>
            </a:pPr>
            <a:r>
              <a:rPr lang="en-US" sz="1300" dirty="0" smtClean="0"/>
              <a:t>Scientific Excellence</a:t>
            </a:r>
          </a:p>
          <a:p>
            <a:pPr eaLnBrk="1" hangingPunct="1">
              <a:defRPr/>
            </a:pPr>
            <a:endParaRPr lang="el-GR" dirty="0"/>
          </a:p>
        </p:txBody>
      </p:sp>
      <p:sp>
        <p:nvSpPr>
          <p:cNvPr id="4" name="Slide Number Placeholder 3"/>
          <p:cNvSpPr>
            <a:spLocks noGrp="1"/>
          </p:cNvSpPr>
          <p:nvPr>
            <p:ph type="sldNum" sz="quarter" idx="5"/>
          </p:nvPr>
        </p:nvSpPr>
        <p:spPr/>
        <p:txBody>
          <a:bodyPr/>
          <a:lstStyle/>
          <a:p>
            <a:pPr>
              <a:defRPr/>
            </a:pPr>
            <a:fld id="{51D6CB51-3C81-40C6-B76D-01923D1F39F2}" type="slidenum">
              <a:rPr lang="el-GR" smtClean="0"/>
              <a:pPr>
                <a:defRPr/>
              </a:pPr>
              <a:t>23</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As mentioned before, a great task to be urgently completed is the restructuring of the current health system of the country. </a:t>
            </a:r>
          </a:p>
          <a:p>
            <a:pPr eaLnBrk="1" hangingPunct="1"/>
            <a:r>
              <a:rPr lang="en-US" smtClean="0"/>
              <a:t>This is going to be achieved through seven pillars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60122AA6-B206-4C80-9EB8-8A83E9D5E4A2}" type="slidenum">
              <a:rPr lang="el-GR" smtClean="0"/>
              <a:pPr>
                <a:defRPr/>
              </a:pPr>
              <a:t>24</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624078" indent="-514350" eaLnBrk="1" fontAlgn="auto" hangingPunct="1">
              <a:spcAft>
                <a:spcPts val="0"/>
              </a:spcAft>
              <a:buFont typeface="Wingdings 3"/>
              <a:buNone/>
              <a:defRPr/>
            </a:pPr>
            <a:r>
              <a:rPr lang="en-US" dirty="0" smtClean="0">
                <a:solidFill>
                  <a:schemeClr val="accent1">
                    <a:lumMod val="75000"/>
                  </a:schemeClr>
                </a:solidFill>
              </a:rPr>
              <a:t>The seven pillars of the Health System Reforms are</a:t>
            </a:r>
          </a:p>
          <a:p>
            <a:pPr marL="624078" indent="-514350" eaLnBrk="1" fontAlgn="auto" hangingPunct="1">
              <a:spcAft>
                <a:spcPts val="0"/>
              </a:spcAft>
              <a:buFont typeface="+mj-lt"/>
              <a:buAutoNum type="romanUcPeriod"/>
              <a:defRPr/>
            </a:pPr>
            <a:r>
              <a:rPr lang="en-US" dirty="0" smtClean="0">
                <a:solidFill>
                  <a:schemeClr val="accent1">
                    <a:lumMod val="75000"/>
                  </a:schemeClr>
                </a:solidFill>
              </a:rPr>
              <a:t>Introduction of a National Healthcare System (NHS)</a:t>
            </a:r>
          </a:p>
          <a:p>
            <a:pPr marL="624078" indent="-514350" eaLnBrk="1" fontAlgn="auto" hangingPunct="1">
              <a:spcAft>
                <a:spcPts val="0"/>
              </a:spcAft>
              <a:buFont typeface="+mj-lt"/>
              <a:buAutoNum type="romanUcPeriod"/>
              <a:defRPr/>
            </a:pPr>
            <a:r>
              <a:rPr lang="en-US" dirty="0" err="1" smtClean="0">
                <a:solidFill>
                  <a:schemeClr val="accent1">
                    <a:lumMod val="75000"/>
                  </a:schemeClr>
                </a:solidFill>
              </a:rPr>
              <a:t>Autonomization</a:t>
            </a:r>
            <a:r>
              <a:rPr lang="en-US" dirty="0" smtClean="0">
                <a:solidFill>
                  <a:schemeClr val="accent1">
                    <a:lumMod val="75000"/>
                  </a:schemeClr>
                </a:solidFill>
              </a:rPr>
              <a:t> &amp; Restructuring of Public Hospitals and Public Health Facilities (Primary Healthcare </a:t>
            </a:r>
            <a:r>
              <a:rPr lang="en-US" dirty="0" err="1" smtClean="0">
                <a:solidFill>
                  <a:schemeClr val="accent1">
                    <a:lumMod val="75000"/>
                  </a:schemeClr>
                </a:solidFill>
              </a:rPr>
              <a:t>Centres</a:t>
            </a:r>
            <a:r>
              <a:rPr lang="en-US" dirty="0" smtClean="0">
                <a:solidFill>
                  <a:schemeClr val="accent1">
                    <a:lumMod val="75000"/>
                  </a:schemeClr>
                </a:solidFill>
              </a:rPr>
              <a:t>)</a:t>
            </a:r>
          </a:p>
          <a:p>
            <a:pPr marL="624078" indent="-514350" eaLnBrk="1" fontAlgn="auto" hangingPunct="1">
              <a:spcAft>
                <a:spcPts val="0"/>
              </a:spcAft>
              <a:buFont typeface="+mj-lt"/>
              <a:buAutoNum type="romanUcPeriod"/>
              <a:defRPr/>
            </a:pPr>
            <a:r>
              <a:rPr lang="en-US" dirty="0" smtClean="0">
                <a:solidFill>
                  <a:schemeClr val="accent1">
                    <a:lumMod val="75000"/>
                  </a:schemeClr>
                </a:solidFill>
              </a:rPr>
              <a:t>Strengthening and upgrading E-Health</a:t>
            </a:r>
          </a:p>
          <a:p>
            <a:pPr marL="624078" indent="-514350" eaLnBrk="1" fontAlgn="auto" hangingPunct="1">
              <a:spcAft>
                <a:spcPts val="0"/>
              </a:spcAft>
              <a:buFont typeface="+mj-lt"/>
              <a:buAutoNum type="romanUcPeriod"/>
              <a:defRPr/>
            </a:pPr>
            <a:r>
              <a:rPr lang="en-US" dirty="0" smtClean="0">
                <a:solidFill>
                  <a:schemeClr val="accent1">
                    <a:lumMod val="75000"/>
                  </a:schemeClr>
                </a:solidFill>
              </a:rPr>
              <a:t>Restructuring of the Ministry of Health </a:t>
            </a:r>
          </a:p>
          <a:p>
            <a:pPr marL="624078" indent="-514350" eaLnBrk="1" fontAlgn="auto" hangingPunct="1">
              <a:spcAft>
                <a:spcPts val="0"/>
              </a:spcAft>
              <a:buFont typeface="+mj-lt"/>
              <a:buAutoNum type="romanUcPeriod"/>
              <a:defRPr/>
            </a:pPr>
            <a:r>
              <a:rPr lang="en-US" dirty="0" smtClean="0">
                <a:solidFill>
                  <a:schemeClr val="accent1">
                    <a:lumMod val="75000"/>
                  </a:schemeClr>
                </a:solidFill>
              </a:rPr>
              <a:t>Restructuring of associated </a:t>
            </a:r>
            <a:r>
              <a:rPr lang="en-US" dirty="0" err="1" smtClean="0">
                <a:solidFill>
                  <a:schemeClr val="accent1">
                    <a:lumMod val="75000"/>
                  </a:schemeClr>
                </a:solidFill>
              </a:rPr>
              <a:t>organisations</a:t>
            </a:r>
            <a:endParaRPr lang="en-US" dirty="0" smtClean="0">
              <a:solidFill>
                <a:schemeClr val="accent1">
                  <a:lumMod val="75000"/>
                </a:schemeClr>
              </a:solidFill>
            </a:endParaRPr>
          </a:p>
          <a:p>
            <a:pPr marL="624078" indent="-514350" eaLnBrk="1" fontAlgn="auto" hangingPunct="1">
              <a:spcAft>
                <a:spcPts val="0"/>
              </a:spcAft>
              <a:buFont typeface="+mj-lt"/>
              <a:buAutoNum type="romanUcPeriod"/>
              <a:defRPr/>
            </a:pPr>
            <a:r>
              <a:rPr lang="en-US" dirty="0" smtClean="0">
                <a:solidFill>
                  <a:schemeClr val="accent1">
                    <a:lumMod val="75000"/>
                  </a:schemeClr>
                </a:solidFill>
              </a:rPr>
              <a:t>Reforms on Pharmaceutical </a:t>
            </a:r>
          </a:p>
          <a:p>
            <a:pPr marL="624078" indent="-514350" eaLnBrk="1" fontAlgn="auto" hangingPunct="1">
              <a:spcAft>
                <a:spcPts val="0"/>
              </a:spcAft>
              <a:buFont typeface="+mj-lt"/>
              <a:buAutoNum type="romanUcPeriod"/>
              <a:defRPr/>
            </a:pPr>
            <a:r>
              <a:rPr lang="en-US" dirty="0" smtClean="0">
                <a:solidFill>
                  <a:schemeClr val="accent1">
                    <a:lumMod val="75000"/>
                  </a:schemeClr>
                </a:solidFill>
              </a:rPr>
              <a:t>Review of the legislation </a:t>
            </a:r>
          </a:p>
          <a:p>
            <a:pPr eaLnBrk="1" hangingPunct="1">
              <a:defRPr/>
            </a:pPr>
            <a:endParaRPr lang="el-GR" dirty="0"/>
          </a:p>
        </p:txBody>
      </p:sp>
      <p:sp>
        <p:nvSpPr>
          <p:cNvPr id="4" name="Slide Number Placeholder 3"/>
          <p:cNvSpPr>
            <a:spLocks noGrp="1"/>
          </p:cNvSpPr>
          <p:nvPr>
            <p:ph type="sldNum" sz="quarter" idx="5"/>
          </p:nvPr>
        </p:nvSpPr>
        <p:spPr/>
        <p:txBody>
          <a:bodyPr/>
          <a:lstStyle/>
          <a:p>
            <a:pPr>
              <a:defRPr/>
            </a:pPr>
            <a:fld id="{532956D4-A29B-46E4-8101-8497D8BCB76C}" type="slidenum">
              <a:rPr lang="el-GR" smtClean="0"/>
              <a:pPr>
                <a:defRPr/>
              </a:pPr>
              <a:t>25</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85725" indent="23813" eaLnBrk="1" fontAlgn="auto" hangingPunct="1">
              <a:spcAft>
                <a:spcPts val="0"/>
              </a:spcAft>
              <a:buFont typeface="Wingdings 3"/>
              <a:buNone/>
              <a:defRPr/>
            </a:pPr>
            <a:r>
              <a:rPr lang="en-US" sz="1400" dirty="0" smtClean="0"/>
              <a:t>The first pillar is the introduction of a National Healthcare System (NHS)</a:t>
            </a:r>
          </a:p>
          <a:p>
            <a:pPr marL="85725" indent="23813" eaLnBrk="1" fontAlgn="auto" hangingPunct="1">
              <a:spcAft>
                <a:spcPts val="0"/>
              </a:spcAft>
              <a:buFont typeface="Wingdings 3"/>
              <a:buNone/>
              <a:defRPr/>
            </a:pPr>
            <a:r>
              <a:rPr lang="en-US" sz="1400" dirty="0" smtClean="0"/>
              <a:t>The NHS is to be implemented within specific timeframes (partial implementation by mid-2015, full implementation by mid-2016), based on the following basic principles: </a:t>
            </a:r>
          </a:p>
          <a:p>
            <a:pPr marL="1157288" lvl="1" indent="-187325" eaLnBrk="1" fontAlgn="auto" hangingPunct="1">
              <a:spcAft>
                <a:spcPts val="0"/>
              </a:spcAft>
              <a:buFont typeface="Wingdings" pitchFamily="2" charset="2"/>
              <a:buChar char="Ø"/>
              <a:defRPr/>
            </a:pPr>
            <a:r>
              <a:rPr lang="en-US" sz="1400" dirty="0" smtClean="0"/>
              <a:t>Universal coverage for all citizens.</a:t>
            </a:r>
          </a:p>
          <a:p>
            <a:pPr marL="1157288" lvl="1" indent="-187325" eaLnBrk="1" fontAlgn="auto" hangingPunct="1">
              <a:spcAft>
                <a:spcPts val="0"/>
              </a:spcAft>
              <a:buFont typeface="Wingdings" pitchFamily="2" charset="2"/>
              <a:buChar char="Ø"/>
              <a:defRPr/>
            </a:pPr>
            <a:r>
              <a:rPr lang="en-US" sz="1400" dirty="0" smtClean="0"/>
              <a:t>Fair distribution of cost and solidarity, in terms of support to socially vulnerable groups.</a:t>
            </a:r>
          </a:p>
          <a:p>
            <a:pPr marL="1157288" lvl="1" indent="-187325" eaLnBrk="1" fontAlgn="auto" hangingPunct="1">
              <a:spcAft>
                <a:spcPts val="0"/>
              </a:spcAft>
              <a:buFont typeface="Wingdings" pitchFamily="2" charset="2"/>
              <a:buChar char="Ø"/>
              <a:defRPr/>
            </a:pPr>
            <a:r>
              <a:rPr lang="en-US" sz="1400" dirty="0" smtClean="0"/>
              <a:t> Free choice of Doctor and healthcare Provider by the citizens, creating simultaneously a healthier competitive environment in the healthcare sector.</a:t>
            </a:r>
          </a:p>
          <a:p>
            <a:pPr marL="901700" indent="-187325" eaLnBrk="1" fontAlgn="auto" hangingPunct="1">
              <a:spcAft>
                <a:spcPts val="0"/>
              </a:spcAft>
              <a:buFont typeface="Wingdings" pitchFamily="2" charset="2"/>
              <a:buChar char="Ø"/>
              <a:defRPr/>
            </a:pPr>
            <a:r>
              <a:rPr lang="en-US" sz="1400" dirty="0" smtClean="0"/>
              <a:t>Financial sustainability</a:t>
            </a:r>
          </a:p>
          <a:p>
            <a:pPr marL="85725" eaLnBrk="1" fontAlgn="auto" hangingPunct="1">
              <a:spcAft>
                <a:spcPts val="0"/>
              </a:spcAft>
              <a:defRPr/>
            </a:pPr>
            <a:r>
              <a:rPr lang="en-US" sz="1400" dirty="0" smtClean="0"/>
              <a:t>It is quite sure that the completion of such a task will remove the separation between Public and Private Health services providers . </a:t>
            </a:r>
          </a:p>
          <a:p>
            <a:pPr eaLnBrk="1" hangingPunct="1">
              <a:defRPr/>
            </a:pPr>
            <a:endParaRPr lang="el-GR" dirty="0"/>
          </a:p>
        </p:txBody>
      </p:sp>
      <p:sp>
        <p:nvSpPr>
          <p:cNvPr id="4" name="Slide Number Placeholder 3"/>
          <p:cNvSpPr>
            <a:spLocks noGrp="1"/>
          </p:cNvSpPr>
          <p:nvPr>
            <p:ph type="sldNum" sz="quarter" idx="5"/>
          </p:nvPr>
        </p:nvSpPr>
        <p:spPr/>
        <p:txBody>
          <a:bodyPr/>
          <a:lstStyle/>
          <a:p>
            <a:pPr>
              <a:defRPr/>
            </a:pPr>
            <a:fld id="{E4900A7D-A105-4863-8464-A098F74AF81E}" type="slidenum">
              <a:rPr lang="el-GR" smtClean="0"/>
              <a:pPr>
                <a:defRPr/>
              </a:pPr>
              <a:t>26</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85725" indent="23813" eaLnBrk="1" fontAlgn="auto" hangingPunct="1">
              <a:spcAft>
                <a:spcPts val="0"/>
              </a:spcAft>
              <a:buFont typeface="Wingdings 3"/>
              <a:buNone/>
              <a:defRPr/>
            </a:pPr>
            <a:r>
              <a:rPr lang="en-US" sz="1400" dirty="0" smtClean="0"/>
              <a:t>The second pillar of the health systems reform is the Autonomization &amp; Restructuring of Public Hospitals and Public Health Facilities (Primary Healthcare </a:t>
            </a:r>
            <a:r>
              <a:rPr lang="en-US" sz="1400" dirty="0" err="1" smtClean="0"/>
              <a:t>Centres</a:t>
            </a:r>
            <a:r>
              <a:rPr lang="en-US" sz="1400" dirty="0" smtClean="0"/>
              <a:t>)</a:t>
            </a:r>
          </a:p>
          <a:p>
            <a:pPr marL="365760" indent="-256032" eaLnBrk="1" fontAlgn="auto" hangingPunct="1">
              <a:spcAft>
                <a:spcPts val="0"/>
              </a:spcAft>
              <a:buFont typeface="Wingdings 3"/>
              <a:buNone/>
              <a:defRPr/>
            </a:pPr>
            <a:endParaRPr lang="en-US" sz="1400" dirty="0" smtClean="0"/>
          </a:p>
          <a:p>
            <a:pPr marL="365760" indent="-256032" eaLnBrk="1" fontAlgn="auto" hangingPunct="1">
              <a:spcAft>
                <a:spcPts val="0"/>
              </a:spcAft>
              <a:defRPr/>
            </a:pPr>
            <a:r>
              <a:rPr lang="en-US" sz="1400" dirty="0" smtClean="0"/>
              <a:t>This reform is essential for the following reasons: </a:t>
            </a:r>
          </a:p>
          <a:p>
            <a:pPr marL="365760" indent="-256032" eaLnBrk="1" fontAlgn="auto" hangingPunct="1">
              <a:spcAft>
                <a:spcPts val="0"/>
              </a:spcAft>
              <a:buFont typeface="Wingdings" pitchFamily="2" charset="2"/>
              <a:buChar char="Ø"/>
              <a:defRPr/>
            </a:pPr>
            <a:r>
              <a:rPr lang="en-US" sz="1400" dirty="0" smtClean="0"/>
              <a:t>A prerequisite for the viable operation of National Health System</a:t>
            </a:r>
          </a:p>
          <a:p>
            <a:pPr marL="365760" indent="-256032" eaLnBrk="1" fontAlgn="auto" hangingPunct="1">
              <a:spcAft>
                <a:spcPts val="0"/>
              </a:spcAft>
              <a:buFont typeface="Wingdings" pitchFamily="2" charset="2"/>
              <a:buChar char="Ø"/>
              <a:defRPr/>
            </a:pPr>
            <a:r>
              <a:rPr lang="en-US" sz="1400" dirty="0" smtClean="0"/>
              <a:t>Evolution of hospitals into modern, independent state-owned legal entities with legal, financial, management and scientific autonomy</a:t>
            </a:r>
          </a:p>
          <a:p>
            <a:pPr marL="365760" indent="-256032" eaLnBrk="1" fontAlgn="auto" hangingPunct="1">
              <a:spcAft>
                <a:spcPts val="0"/>
              </a:spcAft>
              <a:buFont typeface="Wingdings" pitchFamily="2" charset="2"/>
              <a:buChar char="Ø"/>
              <a:defRPr/>
            </a:pPr>
            <a:r>
              <a:rPr lang="en-US" sz="1400" dirty="0" smtClean="0"/>
              <a:t>Introduction of executive management teams in hospitals</a:t>
            </a:r>
          </a:p>
          <a:p>
            <a:pPr marL="365760" indent="-256032" eaLnBrk="1" fontAlgn="auto" hangingPunct="1">
              <a:spcAft>
                <a:spcPts val="0"/>
              </a:spcAft>
              <a:buFont typeface="Wingdings" pitchFamily="2" charset="2"/>
              <a:buChar char="Ø"/>
              <a:defRPr/>
            </a:pPr>
            <a:r>
              <a:rPr lang="en-US" sz="1400" dirty="0" smtClean="0"/>
              <a:t>Each hospital to manage its human and other resources in an efficient way</a:t>
            </a:r>
          </a:p>
          <a:p>
            <a:pPr marL="365760" indent="-256032" eaLnBrk="1" fontAlgn="auto" hangingPunct="1">
              <a:spcAft>
                <a:spcPts val="0"/>
              </a:spcAft>
              <a:buFont typeface="Wingdings" pitchFamily="2" charset="2"/>
              <a:buChar char="Ø"/>
              <a:defRPr/>
            </a:pPr>
            <a:r>
              <a:rPr lang="en-US" sz="1400" dirty="0" smtClean="0"/>
              <a:t>15 million </a:t>
            </a:r>
            <a:r>
              <a:rPr lang="en-US" sz="1400" dirty="0" err="1" smtClean="0"/>
              <a:t>euros</a:t>
            </a:r>
            <a:r>
              <a:rPr lang="en-US" sz="1400" dirty="0" smtClean="0"/>
              <a:t> have been secured from EU Structural Funds to transform them, within three years, into “paperless hospitals”</a:t>
            </a:r>
          </a:p>
          <a:p>
            <a:pPr marL="365760" indent="-256032" eaLnBrk="1" fontAlgn="auto" hangingPunct="1">
              <a:spcAft>
                <a:spcPts val="0"/>
              </a:spcAft>
              <a:buFont typeface="Wingdings" pitchFamily="2" charset="2"/>
              <a:buChar char="Ø"/>
              <a:defRPr/>
            </a:pPr>
            <a:endParaRPr lang="en-US" sz="1400" b="1" dirty="0" smtClean="0"/>
          </a:p>
          <a:p>
            <a:pPr eaLnBrk="1" hangingPunct="1">
              <a:defRPr/>
            </a:pPr>
            <a:endParaRPr lang="el-GR" b="1" dirty="0"/>
          </a:p>
        </p:txBody>
      </p:sp>
      <p:sp>
        <p:nvSpPr>
          <p:cNvPr id="4" name="Slide Number Placeholder 3"/>
          <p:cNvSpPr>
            <a:spLocks noGrp="1"/>
          </p:cNvSpPr>
          <p:nvPr>
            <p:ph type="sldNum" sz="quarter" idx="5"/>
          </p:nvPr>
        </p:nvSpPr>
        <p:spPr/>
        <p:txBody>
          <a:bodyPr/>
          <a:lstStyle/>
          <a:p>
            <a:pPr>
              <a:defRPr/>
            </a:pPr>
            <a:fld id="{66CDB0FB-BDA5-4424-A3EC-F8F5E6F78C92}" type="slidenum">
              <a:rPr lang="el-GR" smtClean="0"/>
              <a:pPr>
                <a:defRPr/>
              </a:pPr>
              <a:t>27</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smtClean="0"/>
              <a:t>This is just a slide presenting some of the major public health hospitals, evenly distributed geographically throughout the County’s districts. </a:t>
            </a:r>
            <a:endParaRPr lang="el-GR" sz="1400" smtClean="0"/>
          </a:p>
        </p:txBody>
      </p:sp>
      <p:sp>
        <p:nvSpPr>
          <p:cNvPr id="4" name="Slide Number Placeholder 3"/>
          <p:cNvSpPr>
            <a:spLocks noGrp="1"/>
          </p:cNvSpPr>
          <p:nvPr>
            <p:ph type="sldNum" sz="quarter" idx="5"/>
          </p:nvPr>
        </p:nvSpPr>
        <p:spPr/>
        <p:txBody>
          <a:bodyPr/>
          <a:lstStyle/>
          <a:p>
            <a:pPr>
              <a:defRPr/>
            </a:pPr>
            <a:fld id="{B324CD06-A565-4ED7-B9B1-78C03B72FE63}" type="slidenum">
              <a:rPr lang="el-GR" smtClean="0"/>
              <a:pPr>
                <a:defRPr/>
              </a:pPr>
              <a:t>28</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p:txBody>
          <a:bodyPr wrap="square" numCol="1" anchor="t" anchorCtr="0" compatLnSpc="1">
            <a:prstTxWarp prst="textNoShape">
              <a:avLst/>
            </a:prstTxWarp>
          </a:bodyPr>
          <a:lstStyle/>
          <a:p>
            <a:pPr marL="85725" indent="23813" algn="just" eaLnBrk="1" hangingPunct="1">
              <a:defRPr/>
            </a:pPr>
            <a:r>
              <a:rPr lang="en-US" dirty="0" smtClean="0"/>
              <a:t>The third pillar refers to strengthening and upgrading e-Health. Specifically</a:t>
            </a:r>
          </a:p>
          <a:p>
            <a:pPr marL="723900" indent="-457200" eaLnBrk="1" fontAlgn="auto" hangingPunct="1">
              <a:spcAft>
                <a:spcPts val="0"/>
              </a:spcAft>
              <a:buFont typeface="+mj-lt"/>
              <a:buAutoNum type="arabicPeriod"/>
              <a:defRPr/>
            </a:pPr>
            <a:r>
              <a:rPr lang="en-GB" sz="2000" dirty="0" smtClean="0"/>
              <a:t>Information Technology Capacity building, by</a:t>
            </a:r>
          </a:p>
          <a:p>
            <a:pPr marL="706438" lvl="1" indent="-184150" eaLnBrk="1" fontAlgn="auto" hangingPunct="1">
              <a:spcAft>
                <a:spcPts val="0"/>
              </a:spcAft>
              <a:buFont typeface="Wingdings" panose="05000000000000000000" pitchFamily="2" charset="2"/>
              <a:buChar char="Ø"/>
              <a:defRPr/>
            </a:pPr>
            <a:r>
              <a:rPr lang="en-GB" sz="1800" dirty="0" smtClean="0"/>
              <a:t>Implementation of Integrated Health Information System to all Public Health Facilities</a:t>
            </a:r>
          </a:p>
          <a:p>
            <a:pPr marL="706438" lvl="1" indent="-184150" eaLnBrk="1" fontAlgn="auto" hangingPunct="1">
              <a:spcAft>
                <a:spcPts val="0"/>
              </a:spcAft>
              <a:buFont typeface="Wingdings" panose="05000000000000000000" pitchFamily="2" charset="2"/>
              <a:buChar char="Ø"/>
              <a:defRPr/>
            </a:pPr>
            <a:r>
              <a:rPr lang="en-GB" sz="1800" dirty="0" smtClean="0"/>
              <a:t>Setting up IT infrastructure for NHS</a:t>
            </a:r>
          </a:p>
          <a:p>
            <a:pPr marL="706438" lvl="1" indent="-184150" eaLnBrk="1" fontAlgn="auto" hangingPunct="1">
              <a:spcAft>
                <a:spcPts val="0"/>
              </a:spcAft>
              <a:buFont typeface="Wingdings" panose="05000000000000000000" pitchFamily="2" charset="2"/>
              <a:buChar char="Ø"/>
              <a:defRPr/>
            </a:pPr>
            <a:r>
              <a:rPr lang="en-GB" sz="1800" dirty="0" smtClean="0"/>
              <a:t>A total amount of 35 m. Euros has been secured for this from EU structural funds</a:t>
            </a:r>
          </a:p>
          <a:p>
            <a:pPr marL="706438" lvl="1" indent="-184150" eaLnBrk="1" fontAlgn="auto" hangingPunct="1">
              <a:spcAft>
                <a:spcPts val="0"/>
              </a:spcAft>
              <a:defRPr/>
            </a:pPr>
            <a:endParaRPr lang="en-GB" sz="1800" dirty="0" smtClean="0"/>
          </a:p>
          <a:p>
            <a:pPr marL="723900" indent="-457200" eaLnBrk="1" fontAlgn="auto" hangingPunct="1">
              <a:spcAft>
                <a:spcPts val="0"/>
              </a:spcAft>
              <a:buFont typeface="+mj-lt"/>
              <a:buAutoNum type="arabicPeriod"/>
              <a:defRPr/>
            </a:pPr>
            <a:r>
              <a:rPr lang="en-GB" sz="2000" dirty="0" smtClean="0"/>
              <a:t>Promotion and strengthening of e-health, </a:t>
            </a:r>
            <a:r>
              <a:rPr lang="en-GB" sz="1800" dirty="0" smtClean="0"/>
              <a:t>in favour of the providers as well as the patients</a:t>
            </a:r>
          </a:p>
          <a:p>
            <a:pPr marL="450850" indent="-184150" eaLnBrk="1" fontAlgn="auto" hangingPunct="1">
              <a:spcAft>
                <a:spcPts val="0"/>
              </a:spcAft>
              <a:defRPr/>
            </a:pPr>
            <a:endParaRPr lang="en-GB" sz="1800" dirty="0" smtClean="0"/>
          </a:p>
          <a:p>
            <a:pPr marL="723900" indent="-457200" eaLnBrk="1" fontAlgn="auto" hangingPunct="1">
              <a:spcAft>
                <a:spcPts val="0"/>
              </a:spcAft>
              <a:buFont typeface="+mj-lt"/>
              <a:buNone/>
              <a:defRPr/>
            </a:pPr>
            <a:r>
              <a:rPr lang="en-GB" sz="2000" dirty="0" smtClean="0"/>
              <a:t>3.       Upgrading of e-Health services</a:t>
            </a:r>
          </a:p>
          <a:p>
            <a:pPr marL="85725" indent="23813" algn="just" eaLnBrk="1" hangingPunct="1">
              <a:defRPr/>
            </a:pPr>
            <a:endParaRPr lang="el-GR" dirty="0" smtClean="0"/>
          </a:p>
        </p:txBody>
      </p:sp>
      <p:sp>
        <p:nvSpPr>
          <p:cNvPr id="4" name="Slide Number Placeholder 3"/>
          <p:cNvSpPr>
            <a:spLocks noGrp="1"/>
          </p:cNvSpPr>
          <p:nvPr>
            <p:ph type="sldNum" sz="quarter" idx="5"/>
          </p:nvPr>
        </p:nvSpPr>
        <p:spPr/>
        <p:txBody>
          <a:bodyPr/>
          <a:lstStyle/>
          <a:p>
            <a:pPr>
              <a:defRPr/>
            </a:pPr>
            <a:fld id="{9158CF69-EFEA-4458-A797-9B92330A753A}" type="slidenum">
              <a:rPr lang="el-GR" smtClean="0"/>
              <a:pPr>
                <a:defRPr/>
              </a:pPr>
              <a:t>29</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marL="85725" indent="23813" algn="just" eaLnBrk="1" hangingPunct="1">
              <a:buFont typeface="Wingdings 3" pitchFamily="18" charset="2"/>
              <a:buNone/>
            </a:pPr>
            <a:r>
              <a:rPr lang="en-US" sz="1400" smtClean="0"/>
              <a:t>The fourth pillar is the Restructuring of the Ministry of Health so as to be able to </a:t>
            </a:r>
            <a:r>
              <a:rPr lang="en-GB" sz="1400" smtClean="0"/>
              <a:t>Swift to a new , modern organisation, to simplify its procedures and achieve  efficiency of Results.</a:t>
            </a:r>
          </a:p>
          <a:p>
            <a:pPr marL="85725" indent="23813" algn="just" eaLnBrk="1" hangingPunct="1"/>
            <a:r>
              <a:rPr lang="en-GB" sz="1400" smtClean="0"/>
              <a:t>Most of all, it is important to mention that this reform is required for establishing an organizational structure which will be able to respond to the needs of the new healthcare system featuring the implementation of NHS and the autonomization of public hospitals and other public health facilities.</a:t>
            </a:r>
          </a:p>
          <a:p>
            <a:pPr marL="85725" indent="23813" algn="just" eaLnBrk="1" hangingPunct="1"/>
            <a:endParaRPr lang="el-GR" sz="1400" b="1" smtClean="0"/>
          </a:p>
        </p:txBody>
      </p:sp>
      <p:sp>
        <p:nvSpPr>
          <p:cNvPr id="4" name="Slide Number Placeholder 3"/>
          <p:cNvSpPr>
            <a:spLocks noGrp="1"/>
          </p:cNvSpPr>
          <p:nvPr>
            <p:ph type="sldNum" sz="quarter" idx="5"/>
          </p:nvPr>
        </p:nvSpPr>
        <p:spPr/>
        <p:txBody>
          <a:bodyPr/>
          <a:lstStyle/>
          <a:p>
            <a:pPr>
              <a:defRPr/>
            </a:pPr>
            <a:fld id="{01BD3A2A-1A64-403B-BDFC-D044E472E843}" type="slidenum">
              <a:rPr lang="el-GR" smtClean="0"/>
              <a:pPr>
                <a:defRPr/>
              </a:pPr>
              <a:t>30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history of medicines in Cyprus goes back for thousands of years. </a:t>
            </a:r>
          </a:p>
          <a:p>
            <a:r>
              <a:rPr lang="en-US" smtClean="0"/>
              <a:t>Since ancient years, Cyprus was famous for its vegetation as well as metals with healing effects. Aristoteles refers specifically to the Mountain Troodos as a place where these can be found and used for medical and pharmaceutical purposes.</a:t>
            </a:r>
          </a:p>
        </p:txBody>
      </p:sp>
      <p:sp>
        <p:nvSpPr>
          <p:cNvPr id="4" name="Slide Number Placeholder 3"/>
          <p:cNvSpPr>
            <a:spLocks noGrp="1"/>
          </p:cNvSpPr>
          <p:nvPr>
            <p:ph type="sldNum" sz="quarter" idx="5"/>
          </p:nvPr>
        </p:nvSpPr>
        <p:spPr/>
        <p:txBody>
          <a:bodyPr/>
          <a:lstStyle/>
          <a:p>
            <a:pPr>
              <a:defRPr/>
            </a:pPr>
            <a:fld id="{00F9F4E1-EF00-4981-9955-AF64EEFEF0FF}" type="slidenum">
              <a:rPr lang="el-GR" smtClean="0"/>
              <a:pPr>
                <a:defRPr/>
              </a:pPr>
              <a:t>4</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n-US" sz="1400" smtClean="0"/>
              <a:t>As regards to the restructuring of associated organizations, this is also required for being able to respond better to the needs of the market after the introduction of the NHS, the autonomization of Public hospitals and the restructuring of the Ministry of Health. </a:t>
            </a:r>
          </a:p>
          <a:p>
            <a:pPr algn="just" eaLnBrk="1" hangingPunct="1"/>
            <a:r>
              <a:rPr lang="en-US" sz="1400" smtClean="0"/>
              <a:t>The Cyprus Institute of Neurology and Genetics and the Bank of Cyprus Oncology Centre are two organizations associated to the Ministry of Health and centers of excellence. The first Specialized Health Care Services, Research and Tertiary level training in the area of Neurology and Genetics and the second Specialized Health Care Services in the area of Oncology.</a:t>
            </a:r>
          </a:p>
          <a:p>
            <a:pPr algn="just" eaLnBrk="1" hangingPunct="1"/>
            <a:endParaRPr lang="el-GR" smtClean="0"/>
          </a:p>
        </p:txBody>
      </p:sp>
      <p:sp>
        <p:nvSpPr>
          <p:cNvPr id="4" name="Slide Number Placeholder 3"/>
          <p:cNvSpPr>
            <a:spLocks noGrp="1"/>
          </p:cNvSpPr>
          <p:nvPr>
            <p:ph type="sldNum" sz="quarter" idx="5"/>
          </p:nvPr>
        </p:nvSpPr>
        <p:spPr/>
        <p:txBody>
          <a:bodyPr/>
          <a:lstStyle/>
          <a:p>
            <a:pPr>
              <a:defRPr/>
            </a:pPr>
            <a:fld id="{60859E34-66D6-4E26-95D3-A04923486A66}" type="slidenum">
              <a:rPr lang="el-GR" smtClean="0"/>
              <a:pPr>
                <a:defRPr/>
              </a:pPr>
              <a:t>31</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n-US" dirty="0" smtClean="0"/>
              <a:t>The sixth pillar refers to reforms on Pharmaceuticals relating mainly to the e</a:t>
            </a:r>
            <a:r>
              <a:rPr lang="en-GB" dirty="0" err="1" smtClean="0"/>
              <a:t>stablishment</a:t>
            </a:r>
            <a:r>
              <a:rPr lang="en-GB" dirty="0" smtClean="0"/>
              <a:t> of a strategy for downward adjustment of prices, establishment of an Managed Entry Agreement (MEA) unit at the Pharmaceutical Services and build capacity in the corresponding aspect as well as the development and implementation of a strategy for the establishment of  an Health Technology Assessment (HTA)</a:t>
            </a:r>
            <a:r>
              <a:rPr lang="en-GB" baseline="0" dirty="0" smtClean="0"/>
              <a:t> </a:t>
            </a:r>
            <a:r>
              <a:rPr lang="en-GB" dirty="0" smtClean="0"/>
              <a:t>unit </a:t>
            </a:r>
            <a:r>
              <a:rPr lang="en-US" dirty="0" smtClean="0"/>
              <a:t> </a:t>
            </a:r>
          </a:p>
          <a:p>
            <a:pPr algn="just" eaLnBrk="1" hangingPunct="1"/>
            <a:endParaRPr lang="en-US" dirty="0" smtClean="0"/>
          </a:p>
          <a:p>
            <a:pPr algn="just" eaLnBrk="1" hangingPunct="1"/>
            <a:endParaRPr lang="el-GR" dirty="0" smtClean="0"/>
          </a:p>
        </p:txBody>
      </p:sp>
      <p:sp>
        <p:nvSpPr>
          <p:cNvPr id="4" name="Slide Number Placeholder 3"/>
          <p:cNvSpPr>
            <a:spLocks noGrp="1"/>
          </p:cNvSpPr>
          <p:nvPr>
            <p:ph type="sldNum" sz="quarter" idx="5"/>
          </p:nvPr>
        </p:nvSpPr>
        <p:spPr/>
        <p:txBody>
          <a:bodyPr/>
          <a:lstStyle/>
          <a:p>
            <a:pPr>
              <a:defRPr/>
            </a:pPr>
            <a:fld id="{046CDE53-3BAC-4F21-AD6F-EBF0D67B9E1D}" type="slidenum">
              <a:rPr lang="el-GR" smtClean="0"/>
              <a:pPr>
                <a:defRPr/>
              </a:pPr>
              <a:t>32</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endParaRPr lang="en-US" smtClean="0"/>
          </a:p>
          <a:p>
            <a:pPr algn="just" eaLnBrk="1" hangingPunct="1"/>
            <a:r>
              <a:rPr lang="en-GB" smtClean="0"/>
              <a:t>As I have said already reforms will be highlighting among other the role of the Ministry of Health as a health care standards regulator and supervisor of the enforcement of the relevant legislation. </a:t>
            </a:r>
          </a:p>
          <a:p>
            <a:pPr algn="just" eaLnBrk="1" hangingPunct="1"/>
            <a:r>
              <a:rPr lang="en-GB" smtClean="0"/>
              <a:t>There is need to review existing Laws and Regulations related to the practise of health professionals, running of health facilities, laboratories etc</a:t>
            </a:r>
          </a:p>
          <a:p>
            <a:pPr algn="just" eaLnBrk="1" hangingPunct="1"/>
            <a:endParaRPr lang="en-GB" smtClean="0"/>
          </a:p>
          <a:p>
            <a:pPr algn="just" eaLnBrk="1" hangingPunct="1"/>
            <a:endParaRPr lang="el-GR" smtClean="0"/>
          </a:p>
        </p:txBody>
      </p:sp>
      <p:sp>
        <p:nvSpPr>
          <p:cNvPr id="4" name="Slide Number Placeholder 3"/>
          <p:cNvSpPr>
            <a:spLocks noGrp="1"/>
          </p:cNvSpPr>
          <p:nvPr>
            <p:ph type="sldNum" sz="quarter" idx="5"/>
          </p:nvPr>
        </p:nvSpPr>
        <p:spPr/>
        <p:txBody>
          <a:bodyPr/>
          <a:lstStyle/>
          <a:p>
            <a:pPr>
              <a:defRPr/>
            </a:pPr>
            <a:fld id="{277860F8-7EE0-4377-97C1-B8E16D8AE547}" type="slidenum">
              <a:rPr lang="el-GR" smtClean="0"/>
              <a:pPr>
                <a:defRPr/>
              </a:pPr>
              <a:t>33</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lgn="just"/>
            <a:r>
              <a:rPr lang="en-US" dirty="0" smtClean="0"/>
              <a:t>Cyprus, through years managed to conquer a positive position in the International Scene, with policies aiming among others at the development of the sciences and relationships to the benefit of the citizens. </a:t>
            </a:r>
            <a:endParaRPr lang="el-GR" dirty="0" smtClean="0"/>
          </a:p>
        </p:txBody>
      </p:sp>
      <p:sp>
        <p:nvSpPr>
          <p:cNvPr id="4" name="Slide Number Placeholder 3"/>
          <p:cNvSpPr>
            <a:spLocks noGrp="1"/>
          </p:cNvSpPr>
          <p:nvPr>
            <p:ph type="sldNum" sz="quarter" idx="5"/>
          </p:nvPr>
        </p:nvSpPr>
        <p:spPr/>
        <p:txBody>
          <a:bodyPr/>
          <a:lstStyle/>
          <a:p>
            <a:pPr>
              <a:defRPr/>
            </a:pPr>
            <a:fld id="{F6D914F9-4D17-48C6-B94D-2B2A244D0050}" type="slidenum">
              <a:rPr lang="el-GR" smtClean="0"/>
              <a:pPr>
                <a:defRPr/>
              </a:pPr>
              <a:t>34</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n-GB" smtClean="0"/>
              <a:t>As regards specifically to the Healthcare sector, the Ministry of Health has established relationships with key health development partners involved in global health, including WHO-European Region and the rest United Nations Agencies, the European Union, the Council of Europe</a:t>
            </a:r>
          </a:p>
          <a:p>
            <a:pPr algn="just" eaLnBrk="1" hangingPunct="1"/>
            <a:r>
              <a:rPr lang="en-GB" smtClean="0"/>
              <a:t>It also participates in global health programmes, partnerships and commissions, e.g. Codex Alimentarius- International Food Standards Programme established by FAO and WHO, the Global Fund to fight AIDS, Tuberculosis and Malaria, the Commission on Narcodic Drugs (CND) e.t.c. </a:t>
            </a:r>
          </a:p>
          <a:p>
            <a:pPr algn="just" eaLnBrk="1" hangingPunct="1"/>
            <a:r>
              <a:rPr lang="en-GB" smtClean="0"/>
              <a:t>Additionally, the Cyprus role in Global Health was highlighted during the Cyprus Presidency of the Council of the EU, various events were held aiming at the promotion of health and the prevention of diseases not only at EU but also International level. </a:t>
            </a:r>
          </a:p>
          <a:p>
            <a:pPr eaLnBrk="1" hangingPunct="1"/>
            <a:endParaRPr lang="el-GR" smtClean="0"/>
          </a:p>
        </p:txBody>
      </p:sp>
      <p:sp>
        <p:nvSpPr>
          <p:cNvPr id="4" name="Slide Number Placeholder 3"/>
          <p:cNvSpPr>
            <a:spLocks noGrp="1"/>
          </p:cNvSpPr>
          <p:nvPr>
            <p:ph type="sldNum" sz="quarter" idx="5"/>
          </p:nvPr>
        </p:nvSpPr>
        <p:spPr/>
        <p:txBody>
          <a:bodyPr/>
          <a:lstStyle/>
          <a:p>
            <a:pPr>
              <a:defRPr/>
            </a:pPr>
            <a:fld id="{EAC375A8-F47D-4174-80E5-53820845D12F}" type="slidenum">
              <a:rPr lang="el-GR" smtClean="0"/>
              <a:pPr>
                <a:defRPr/>
              </a:pPr>
              <a:t>35</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xfrm>
            <a:off x="673577" y="4780534"/>
            <a:ext cx="5388610" cy="4348743"/>
          </a:xfrm>
        </p:spPr>
        <p:txBody>
          <a:bodyPr wrap="square" numCol="1" anchor="t" anchorCtr="0" compatLnSpc="1">
            <a:prstTxWarp prst="textNoShape">
              <a:avLst/>
            </a:prstTxWarp>
            <a:normAutofit lnSpcReduction="10000"/>
          </a:bodyPr>
          <a:lstStyle/>
          <a:p>
            <a:pPr algn="just" eaLnBrk="1" hangingPunct="1">
              <a:defRPr/>
            </a:pPr>
            <a:r>
              <a:rPr lang="en-GB" dirty="0" smtClean="0"/>
              <a:t>In the area of intergovernmental collaboration, needless to mention the strong relationships of Cyprus with Russia.</a:t>
            </a:r>
          </a:p>
          <a:p>
            <a:pPr algn="just" eaLnBrk="1" hangingPunct="1">
              <a:defRPr/>
            </a:pPr>
            <a:r>
              <a:rPr lang="en-GB" dirty="0" smtClean="0"/>
              <a:t>Specifically, as regards to the Healthcare sector, the strong collaboration between the two countries is undeniable, but I would like to take  just a small part of your time today mentioning that:</a:t>
            </a:r>
          </a:p>
          <a:p>
            <a:pPr algn="just" eaLnBrk="1" hangingPunct="1">
              <a:buFont typeface="Wingdings" pitchFamily="2" charset="2"/>
              <a:buChar char="Ø"/>
              <a:defRPr/>
            </a:pPr>
            <a:r>
              <a:rPr lang="en-GB" dirty="0" smtClean="0"/>
              <a:t>Through years the Republic of Cyprus entered into collaboration Agreements and Memorandum of Understandings in the area of health and medical science with various partnering countries, including Russia back in 2008.</a:t>
            </a:r>
            <a:endParaRPr lang="el-GR" dirty="0" smtClean="0"/>
          </a:p>
          <a:p>
            <a:pPr algn="just" eaLnBrk="1" hangingPunct="1">
              <a:buFont typeface="Wingdings" pitchFamily="2" charset="2"/>
              <a:buChar char="Ø"/>
              <a:defRPr/>
            </a:pPr>
            <a:r>
              <a:rPr lang="en-GB" dirty="0" smtClean="0"/>
              <a:t>In 2013 a Protocol for Cooperation between Cyprus and Russia was signed , in the framework of the 7</a:t>
            </a:r>
            <a:r>
              <a:rPr lang="en-GB" baseline="30000" dirty="0" smtClean="0"/>
              <a:t>th</a:t>
            </a:r>
            <a:r>
              <a:rPr lang="en-GB" dirty="0" smtClean="0"/>
              <a:t> Conference of the Cyprus-Russia Intergovernmental Committee for Economic Cooperation.</a:t>
            </a:r>
          </a:p>
          <a:p>
            <a:pPr algn="just" eaLnBrk="1" hangingPunct="1">
              <a:buFont typeface="Wingdings" pitchFamily="2" charset="2"/>
              <a:buChar char="Ø"/>
              <a:defRPr/>
            </a:pPr>
            <a:r>
              <a:rPr lang="en-GB" dirty="0" smtClean="0"/>
              <a:t>The Common Action Plan for Health 2014-2017 between Cyprus and Russia is under negotiations and will include specific provisions for sending students to Cyprus and Russia for Medical and Paramedical studies, exchange of experiences and knowledge on medical tourism, processing of common research programmes in the area of health and medical science </a:t>
            </a:r>
            <a:r>
              <a:rPr lang="en-GB" dirty="0" err="1" smtClean="0"/>
              <a:t>e.t.c</a:t>
            </a:r>
            <a:endParaRPr lang="en-GB" dirty="0" smtClean="0"/>
          </a:p>
          <a:p>
            <a:pPr eaLnBrk="1" hangingPunct="1">
              <a:defRPr/>
            </a:pPr>
            <a:endParaRPr lang="el-GR" dirty="0" smtClean="0"/>
          </a:p>
        </p:txBody>
      </p:sp>
      <p:sp>
        <p:nvSpPr>
          <p:cNvPr id="4" name="Slide Number Placeholder 3"/>
          <p:cNvSpPr>
            <a:spLocks noGrp="1"/>
          </p:cNvSpPr>
          <p:nvPr>
            <p:ph type="sldNum" sz="quarter" idx="5"/>
          </p:nvPr>
        </p:nvSpPr>
        <p:spPr/>
        <p:txBody>
          <a:bodyPr/>
          <a:lstStyle/>
          <a:p>
            <a:pPr>
              <a:defRPr/>
            </a:pPr>
            <a:fld id="{266C75ED-E6FC-438B-A4C0-D98AA46E82AD}" type="slidenum">
              <a:rPr lang="el-GR" smtClean="0"/>
              <a:pPr>
                <a:defRPr/>
              </a:pPr>
              <a:t>36</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Cyprus includes the promotion of Medical Tourism high on the agenda, being able to provide qualitative healthcare services even to the most demanding travelers.</a:t>
            </a:r>
            <a:br>
              <a:rPr lang="en-US" smtClean="0"/>
            </a:br>
            <a:endParaRPr lang="en-US" smtClean="0"/>
          </a:p>
          <a:p>
            <a:r>
              <a:rPr lang="en-US" smtClean="0"/>
              <a:t>Through the following slides, Cyprus is represented to you as an International Medical Tourism Destination, based on specific Characteristics which in some cases consist competitive advantages </a:t>
            </a:r>
          </a:p>
        </p:txBody>
      </p:sp>
      <p:sp>
        <p:nvSpPr>
          <p:cNvPr id="4" name="Slide Number Placeholder 3"/>
          <p:cNvSpPr>
            <a:spLocks noGrp="1"/>
          </p:cNvSpPr>
          <p:nvPr>
            <p:ph type="sldNum" sz="quarter" idx="5"/>
          </p:nvPr>
        </p:nvSpPr>
        <p:spPr/>
        <p:txBody>
          <a:bodyPr/>
          <a:lstStyle/>
          <a:p>
            <a:pPr>
              <a:defRPr/>
            </a:pPr>
            <a:fld id="{5599FBA9-9862-4149-B998-BEE073EF491A}" type="slidenum">
              <a:rPr lang="el-GR" smtClean="0"/>
              <a:pPr>
                <a:defRPr/>
              </a:pPr>
              <a:t>37</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marL="85725" indent="23813" algn="just" eaLnBrk="1" hangingPunct="1">
              <a:buFont typeface="Wingdings 3" pitchFamily="18" charset="2"/>
              <a:buNone/>
              <a:defRPr/>
            </a:pPr>
            <a:r>
              <a:rPr lang="en-US" dirty="0" smtClean="0"/>
              <a:t>A great characteristic of Cyprus is that it combines all </a:t>
            </a:r>
            <a:r>
              <a:rPr lang="en-US" u="sng" dirty="0" smtClean="0">
                <a:effectLst>
                  <a:outerShdw blurRad="38100" dist="38100" dir="2700000" algn="tl">
                    <a:srgbClr val="000000">
                      <a:alpha val="43137"/>
                    </a:srgbClr>
                  </a:outerShdw>
                </a:effectLst>
              </a:rPr>
              <a:t>5 A Factors</a:t>
            </a:r>
            <a:r>
              <a:rPr lang="en-US" dirty="0" smtClean="0"/>
              <a:t>, which are the basic actors involved in the decision making process of Medical Tourism. </a:t>
            </a:r>
          </a:p>
          <a:p>
            <a:pPr marL="85725" indent="23813" algn="just" eaLnBrk="1" hangingPunct="1">
              <a:buFont typeface="Wingdings 3" pitchFamily="18" charset="2"/>
              <a:buNone/>
              <a:defRPr/>
            </a:pPr>
            <a:r>
              <a:rPr lang="en-US" dirty="0" smtClean="0"/>
              <a:t>By this mean, Services are relatively </a:t>
            </a:r>
            <a:r>
              <a:rPr lang="en-US" u="sng" dirty="0" smtClean="0">
                <a:effectLst>
                  <a:outerShdw blurRad="38100" dist="38100" dir="2700000" algn="tl">
                    <a:srgbClr val="000000">
                      <a:alpha val="43137"/>
                    </a:srgbClr>
                  </a:outerShdw>
                </a:effectLst>
              </a:rPr>
              <a:t>Affordable</a:t>
            </a:r>
            <a:r>
              <a:rPr lang="en-US" dirty="0" smtClean="0"/>
              <a:t> and easily </a:t>
            </a:r>
            <a:r>
              <a:rPr lang="en-US" u="sng" dirty="0" smtClean="0">
                <a:effectLst>
                  <a:outerShdw blurRad="38100" dist="38100" dir="2700000" algn="tl">
                    <a:srgbClr val="000000">
                      <a:alpha val="43137"/>
                    </a:srgbClr>
                  </a:outerShdw>
                </a:effectLst>
              </a:rPr>
              <a:t>Accessible.</a:t>
            </a:r>
            <a:r>
              <a:rPr lang="en-US" dirty="0" smtClean="0"/>
              <a:t> There is </a:t>
            </a:r>
            <a:r>
              <a:rPr lang="en-US" u="sng" dirty="0" smtClean="0">
                <a:effectLst>
                  <a:outerShdw blurRad="38100" dist="38100" dir="2700000" algn="tl">
                    <a:srgbClr val="000000">
                      <a:alpha val="43137"/>
                    </a:srgbClr>
                  </a:outerShdw>
                </a:effectLst>
              </a:rPr>
              <a:t>Availability </a:t>
            </a:r>
            <a:r>
              <a:rPr lang="en-US" dirty="0" smtClean="0"/>
              <a:t>and </a:t>
            </a:r>
            <a:r>
              <a:rPr lang="en-US" u="sng" dirty="0" smtClean="0">
                <a:effectLst>
                  <a:outerShdw blurRad="38100" dist="38100" dir="2700000" algn="tl">
                    <a:srgbClr val="000000">
                      <a:alpha val="43137"/>
                    </a:srgbClr>
                  </a:outerShdw>
                </a:effectLst>
              </a:rPr>
              <a:t>Acceptability </a:t>
            </a:r>
            <a:r>
              <a:rPr lang="en-US" dirty="0" smtClean="0"/>
              <a:t>of all types of Services and the services provided have an </a:t>
            </a:r>
            <a:r>
              <a:rPr lang="en-US" u="sng" dirty="0" smtClean="0">
                <a:effectLst>
                  <a:outerShdw blurRad="38100" dist="38100" dir="2700000" algn="tl">
                    <a:srgbClr val="000000">
                      <a:alpha val="43137"/>
                    </a:srgbClr>
                  </a:outerShdw>
                </a:effectLst>
              </a:rPr>
              <a:t>Added value.</a:t>
            </a:r>
            <a:endParaRPr lang="el-GR" u="sng"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p:txBody>
          <a:bodyPr/>
          <a:lstStyle/>
          <a:p>
            <a:pPr>
              <a:defRPr/>
            </a:pPr>
            <a:fld id="{081880CA-3F89-44A3-93CC-3BF9B3B38C91}" type="slidenum">
              <a:rPr lang="el-GR" smtClean="0"/>
              <a:pPr>
                <a:defRPr/>
              </a:pPr>
              <a:t>38</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Cyprus </a:t>
            </a:r>
            <a:r>
              <a:rPr lang="en-GB" smtClean="0"/>
              <a:t>Strategic Geographic position at the cross road of Europe, Asia and Africa, guarantee the easy access to the Country and the travelling to neighbouring countries.</a:t>
            </a:r>
          </a:p>
          <a:p>
            <a:pPr eaLnBrk="1" hangingPunct="1"/>
            <a:endParaRPr lang="el-GR" smtClean="0"/>
          </a:p>
        </p:txBody>
      </p:sp>
      <p:sp>
        <p:nvSpPr>
          <p:cNvPr id="4" name="Slide Number Placeholder 3"/>
          <p:cNvSpPr>
            <a:spLocks noGrp="1"/>
          </p:cNvSpPr>
          <p:nvPr>
            <p:ph type="sldNum" sz="quarter" idx="5"/>
          </p:nvPr>
        </p:nvSpPr>
        <p:spPr/>
        <p:txBody>
          <a:bodyPr/>
          <a:lstStyle/>
          <a:p>
            <a:pPr>
              <a:defRPr/>
            </a:pPr>
            <a:fld id="{657F1A11-EEC0-4684-8BE5-E05425783B24}" type="slidenum">
              <a:rPr lang="el-GR" smtClean="0"/>
              <a:pPr>
                <a:defRPr/>
              </a:pPr>
              <a:t>39</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The Healthy Climate (sun, sea) of Cyprus, in combination with the available tourism facilities, makes it a destination for health and vacation.</a:t>
            </a:r>
          </a:p>
          <a:p>
            <a:pPr eaLnBrk="1" hangingPunct="1"/>
            <a:r>
              <a:rPr lang="en-GB" smtClean="0"/>
              <a:t>The great number of Russian nationals who live permanently in Cyprus as well Russian Speaking people is an additional reason to select Cyprus as a combined destination for medical and vacation reasons.</a:t>
            </a:r>
          </a:p>
          <a:p>
            <a:pPr eaLnBrk="1" hangingPunct="1"/>
            <a:endParaRPr lang="el-GR" smtClean="0"/>
          </a:p>
        </p:txBody>
      </p:sp>
      <p:sp>
        <p:nvSpPr>
          <p:cNvPr id="4" name="Slide Number Placeholder 3"/>
          <p:cNvSpPr>
            <a:spLocks noGrp="1"/>
          </p:cNvSpPr>
          <p:nvPr>
            <p:ph type="sldNum" sz="quarter" idx="5"/>
          </p:nvPr>
        </p:nvSpPr>
        <p:spPr/>
        <p:txBody>
          <a:bodyPr/>
          <a:lstStyle/>
          <a:p>
            <a:pPr>
              <a:defRPr/>
            </a:pPr>
            <a:fld id="{9E4169AA-C40A-4567-9670-DC5CC2BCF303}" type="slidenum">
              <a:rPr lang="el-GR" smtClean="0"/>
              <a:pPr>
                <a:defRPr/>
              </a:pPr>
              <a:t>40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l-GR" smtClean="0"/>
              <a:t>A main reason for the existence of such rich resources is the geological morphology of the country, which was formed by submarine volcanic activity in a deep ocean called Tethys some 90 Ma ago, resulting in the formation of many copper deposits.</a:t>
            </a:r>
          </a:p>
          <a:p>
            <a:pPr>
              <a:spcBef>
                <a:spcPct val="0"/>
              </a:spcBef>
              <a:buFont typeface="Wingdings" pitchFamily="2" charset="2"/>
              <a:buChar char="Ø"/>
            </a:pPr>
            <a:r>
              <a:rPr lang="en-GB" altLang="el-GR" smtClean="0"/>
              <a:t> The existence of copper mines enabled the production of metals from which basic ingredients were used for medical and pharmaceutical purposes.</a:t>
            </a:r>
          </a:p>
          <a:p>
            <a:pPr>
              <a:spcBef>
                <a:spcPct val="0"/>
              </a:spcBef>
              <a:buFont typeface="Wingdings" pitchFamily="2" charset="2"/>
              <a:buChar char="Ø"/>
            </a:pPr>
            <a:r>
              <a:rPr lang="en-GB" altLang="el-GR" smtClean="0"/>
              <a:t>One of the greatest mine copper is the Troodos' Mountain, </a:t>
            </a:r>
            <a:r>
              <a:rPr lang="en-US" altLang="el-GR" smtClean="0"/>
              <a:t>which by u</a:t>
            </a:r>
            <a:r>
              <a:rPr lang="en-GB" altLang="el-GR" smtClean="0"/>
              <a:t>nique and complicated geological procedures uplifted to its present elevation of 1952 m.</a:t>
            </a:r>
          </a:p>
          <a:p>
            <a:pPr>
              <a:spcBef>
                <a:spcPct val="0"/>
              </a:spcBef>
              <a:buFont typeface="Wingdings" pitchFamily="2" charset="2"/>
              <a:buChar char="Ø"/>
            </a:pPr>
            <a:r>
              <a:rPr lang="en-GB" altLang="el-GR" smtClean="0"/>
              <a:t>The impressive topography greatly affected the climatic conditions, increased considerably the precipitation and its water resources and produced a great variety of flora and fauna, as well as a thick cover of forest and made the island a very nice place for people to live. </a:t>
            </a:r>
          </a:p>
          <a:p>
            <a:endParaRPr lang="el-GR" smtClean="0"/>
          </a:p>
        </p:txBody>
      </p:sp>
      <p:sp>
        <p:nvSpPr>
          <p:cNvPr id="4" name="Slide Number Placeholder 3"/>
          <p:cNvSpPr>
            <a:spLocks noGrp="1"/>
          </p:cNvSpPr>
          <p:nvPr>
            <p:ph type="sldNum" sz="quarter" idx="5"/>
          </p:nvPr>
        </p:nvSpPr>
        <p:spPr/>
        <p:txBody>
          <a:bodyPr/>
          <a:lstStyle/>
          <a:p>
            <a:pPr>
              <a:defRPr/>
            </a:pPr>
            <a:fld id="{710A2C43-79DA-4375-8FC2-92970823ED6A}" type="slidenum">
              <a:rPr lang="el-GR" smtClean="0"/>
              <a:pPr>
                <a:defRPr/>
              </a:pPr>
              <a:t>5</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Environmental conditions affect positively the health of the population. An example is Kyperounta, a village in an altitude of 1340 m with the perfect conditions to alleviate respiratory problems.</a:t>
            </a:r>
          </a:p>
          <a:p>
            <a:pPr eaLnBrk="1" hangingPunct="1"/>
            <a:endParaRPr lang="el-GR" smtClean="0"/>
          </a:p>
        </p:txBody>
      </p:sp>
      <p:sp>
        <p:nvSpPr>
          <p:cNvPr id="4" name="Slide Number Placeholder 3"/>
          <p:cNvSpPr>
            <a:spLocks noGrp="1"/>
          </p:cNvSpPr>
          <p:nvPr>
            <p:ph type="sldNum" sz="quarter" idx="5"/>
          </p:nvPr>
        </p:nvSpPr>
        <p:spPr/>
        <p:txBody>
          <a:bodyPr/>
          <a:lstStyle/>
          <a:p>
            <a:pPr>
              <a:defRPr/>
            </a:pPr>
            <a:fld id="{FD7BB0E0-BA00-499A-8529-1FAE33494701}" type="slidenum">
              <a:rPr lang="el-GR" smtClean="0"/>
              <a:pPr>
                <a:defRPr/>
              </a:pPr>
              <a:t>41</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GB" sz="1400" dirty="0" smtClean="0"/>
              <a:t>An other advantage of Cyprus in the tourist and health arena is being the source of healthy eating. </a:t>
            </a:r>
          </a:p>
          <a:p>
            <a:pPr marL="87313" algn="just" eaLnBrk="1" fontAlgn="auto" hangingPunct="1">
              <a:spcAft>
                <a:spcPts val="0"/>
              </a:spcAft>
              <a:buFont typeface="Wingdings" pitchFamily="2" charset="2"/>
              <a:buChar char="Ø"/>
              <a:defRPr/>
            </a:pPr>
            <a:r>
              <a:rPr lang="en-GB" sz="1400" dirty="0" smtClean="0"/>
              <a:t>The physical characteristics of the soil, enables the production of fruits and </a:t>
            </a:r>
            <a:r>
              <a:rPr lang="en-GB" sz="1400" dirty="0" err="1" smtClean="0"/>
              <a:t>foodstaff</a:t>
            </a:r>
            <a:r>
              <a:rPr lang="en-GB" sz="1400" dirty="0" smtClean="0"/>
              <a:t>, with healthy ingredients </a:t>
            </a:r>
          </a:p>
          <a:p>
            <a:pPr marL="173038" indent="-173038" algn="just" eaLnBrk="1" fontAlgn="auto" hangingPunct="1">
              <a:spcAft>
                <a:spcPts val="0"/>
              </a:spcAft>
              <a:buFont typeface="Wingdings" pitchFamily="2" charset="2"/>
              <a:buChar char="Ø"/>
              <a:defRPr/>
            </a:pPr>
            <a:r>
              <a:rPr lang="en-GB" sz="1400" dirty="0" smtClean="0"/>
              <a:t>These products are part of the Mediterranean diet (olives, oil, fresh fish, vegetables), which is well known for its healthy status. </a:t>
            </a:r>
          </a:p>
          <a:p>
            <a:pPr eaLnBrk="1" hangingPunct="1">
              <a:defRPr/>
            </a:pPr>
            <a:endParaRPr lang="el-GR" dirty="0" smtClean="0"/>
          </a:p>
        </p:txBody>
      </p:sp>
      <p:sp>
        <p:nvSpPr>
          <p:cNvPr id="4" name="Slide Number Placeholder 3"/>
          <p:cNvSpPr>
            <a:spLocks noGrp="1"/>
          </p:cNvSpPr>
          <p:nvPr>
            <p:ph type="sldNum" sz="quarter" idx="5"/>
          </p:nvPr>
        </p:nvSpPr>
        <p:spPr/>
        <p:txBody>
          <a:bodyPr/>
          <a:lstStyle/>
          <a:p>
            <a:pPr>
              <a:defRPr/>
            </a:pPr>
            <a:fld id="{3881FFB8-4BFB-4032-9AB2-855DF0C1537C}" type="slidenum">
              <a:rPr lang="el-GR" smtClean="0"/>
              <a:pPr>
                <a:defRPr/>
              </a:pPr>
              <a:t>42</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87313" eaLnBrk="1" fontAlgn="auto" hangingPunct="1">
              <a:spcAft>
                <a:spcPts val="0"/>
              </a:spcAft>
              <a:buFont typeface="Wingdings 3"/>
              <a:buNone/>
              <a:defRPr/>
            </a:pPr>
            <a:r>
              <a:rPr lang="en-GB" dirty="0" smtClean="0"/>
              <a:t>Cyprus is a country with strong historic relations in medical science, being turned into a human philosophy. So far, Doctors were trained in Universities and Medical Centres abroad, enabling them a high level of education and strong relationships with health professionals abroad. There is a great number of well recognised health scientists and researchers, with tremendous contribution in medical sciences. Needless to say that a number of Medical Professionals qualified from Russian Universities </a:t>
            </a:r>
          </a:p>
          <a:p>
            <a:pPr eaLnBrk="1" hangingPunct="1">
              <a:defRPr/>
            </a:pPr>
            <a:endParaRPr lang="el-GR" dirty="0"/>
          </a:p>
        </p:txBody>
      </p:sp>
      <p:sp>
        <p:nvSpPr>
          <p:cNvPr id="4" name="Slide Number Placeholder 3"/>
          <p:cNvSpPr>
            <a:spLocks noGrp="1"/>
          </p:cNvSpPr>
          <p:nvPr>
            <p:ph type="sldNum" sz="quarter" idx="5"/>
          </p:nvPr>
        </p:nvSpPr>
        <p:spPr/>
        <p:txBody>
          <a:bodyPr/>
          <a:lstStyle/>
          <a:p>
            <a:pPr>
              <a:defRPr/>
            </a:pPr>
            <a:fld id="{F9B44CE5-F029-4770-8F10-3119DA668872}" type="slidenum">
              <a:rPr lang="el-GR" smtClean="0"/>
              <a:pPr>
                <a:defRPr/>
              </a:pPr>
              <a:t>43</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85725" indent="23813" eaLnBrk="1" hangingPunct="1">
              <a:buFont typeface="Wingdings 3" pitchFamily="18" charset="2"/>
              <a:buNone/>
            </a:pPr>
            <a:r>
              <a:rPr lang="en-GB" smtClean="0"/>
              <a:t>In addition to these characteristics, Cyprus can be considered as a Country with a negative relationship between cost and quality. This negative sign is translated into a </a:t>
            </a:r>
            <a:r>
              <a:rPr lang="en-GB" u="sng" smtClean="0"/>
              <a:t>positive </a:t>
            </a:r>
            <a:r>
              <a:rPr lang="en-GB" smtClean="0"/>
              <a:t>effect to health and can be explained by the fact that Cyprus:</a:t>
            </a:r>
          </a:p>
          <a:p>
            <a:pPr marL="85725" indent="23813" eaLnBrk="1" hangingPunct="1">
              <a:buFont typeface="Wingdings 3" pitchFamily="18" charset="2"/>
              <a:buChar char=""/>
            </a:pPr>
            <a:r>
              <a:rPr lang="en-GB" smtClean="0"/>
              <a:t>Is a “value for Money” destination, with relatively low cost of provided healthcare services in combination with their high quality.</a:t>
            </a:r>
          </a:p>
          <a:p>
            <a:pPr marL="85725" indent="23813" eaLnBrk="1" hangingPunct="1">
              <a:buFont typeface="Wingdings 3" pitchFamily="18" charset="2"/>
              <a:buChar char=""/>
            </a:pPr>
            <a:r>
              <a:rPr lang="en-GB" smtClean="0"/>
              <a:t>Existence of Centres of International Excellence and Centres of Reference, e.g. the Cyprus Institute of Neurology and Genetics</a:t>
            </a:r>
          </a:p>
          <a:p>
            <a:pPr marL="85725" indent="23813" eaLnBrk="1" hangingPunct="1">
              <a:buFont typeface="Wingdings 3" pitchFamily="18" charset="2"/>
              <a:buChar char=""/>
            </a:pPr>
            <a:r>
              <a:rPr lang="en-GB" smtClean="0"/>
              <a:t>Improved healthcare facilities and medical equipment</a:t>
            </a:r>
          </a:p>
          <a:p>
            <a:pPr marL="85725" indent="23813" eaLnBrk="1" hangingPunct="1">
              <a:buFont typeface="Wingdings 3" pitchFamily="18" charset="2"/>
              <a:buChar char=""/>
            </a:pPr>
            <a:r>
              <a:rPr lang="en-US" smtClean="0"/>
              <a:t>Quicker access to the necessary treatment.</a:t>
            </a:r>
            <a:endParaRPr lang="en-GB" smtClean="0"/>
          </a:p>
          <a:p>
            <a:pPr marL="85725" indent="23813" eaLnBrk="1" hangingPunct="1">
              <a:buFont typeface="Wingdings 3" pitchFamily="18" charset="2"/>
              <a:buNone/>
            </a:pPr>
            <a:endParaRPr lang="el-GR" sz="1400" b="1" smtClean="0"/>
          </a:p>
        </p:txBody>
      </p:sp>
      <p:sp>
        <p:nvSpPr>
          <p:cNvPr id="4" name="Slide Number Placeholder 3"/>
          <p:cNvSpPr>
            <a:spLocks noGrp="1"/>
          </p:cNvSpPr>
          <p:nvPr>
            <p:ph type="sldNum" sz="quarter" idx="5"/>
          </p:nvPr>
        </p:nvSpPr>
        <p:spPr/>
        <p:txBody>
          <a:bodyPr/>
          <a:lstStyle/>
          <a:p>
            <a:pPr>
              <a:defRPr/>
            </a:pPr>
            <a:fld id="{6AAD4453-7E6B-451F-8FE6-6D5A631AB232}" type="slidenum">
              <a:rPr lang="el-GR" smtClean="0"/>
              <a:pPr>
                <a:defRPr/>
              </a:pPr>
              <a:t>44</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Investing in medical infrastructure and provision of specialized healthcare services in Cyprus is fully welcomed.</a:t>
            </a:r>
          </a:p>
          <a:p>
            <a:r>
              <a:rPr lang="en-US" smtClean="0"/>
              <a:t>For this reason, there are specific prospects and opportunities in this area, that I will try to briefly mention in my following slides.</a:t>
            </a:r>
          </a:p>
        </p:txBody>
      </p:sp>
      <p:sp>
        <p:nvSpPr>
          <p:cNvPr id="4" name="Slide Number Placeholder 3"/>
          <p:cNvSpPr>
            <a:spLocks noGrp="1"/>
          </p:cNvSpPr>
          <p:nvPr>
            <p:ph type="sldNum" sz="quarter" idx="5"/>
          </p:nvPr>
        </p:nvSpPr>
        <p:spPr/>
        <p:txBody>
          <a:bodyPr/>
          <a:lstStyle/>
          <a:p>
            <a:pPr>
              <a:defRPr/>
            </a:pPr>
            <a:fld id="{CF697E49-6264-41C0-B658-E73F7D27419E}" type="slidenum">
              <a:rPr lang="el-GR" smtClean="0"/>
              <a:pPr>
                <a:defRPr/>
              </a:pPr>
              <a:t>45</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marL="85725" indent="23813" eaLnBrk="1" fontAlgn="auto" hangingPunct="1">
              <a:spcAft>
                <a:spcPts val="0"/>
              </a:spcAft>
              <a:buFont typeface="Wingdings 3"/>
              <a:buNone/>
              <a:defRPr/>
            </a:pPr>
            <a:r>
              <a:rPr lang="en-US" sz="1300" b="1" dirty="0" smtClean="0"/>
              <a:t>Let me introduce this chapter by mentioning some characteristics of Cyprus as an advantageous investment destination, based on the information provided by the Cyprus Investment Promotion Agency. </a:t>
            </a:r>
          </a:p>
          <a:p>
            <a:pPr marL="365125" indent="-255588">
              <a:buFont typeface="Wingdings" pitchFamily="2" charset="2"/>
              <a:buChar char="Ø"/>
              <a:defRPr/>
            </a:pPr>
            <a:r>
              <a:rPr lang="en-GB" sz="1300" b="1" dirty="0" smtClean="0">
                <a:solidFill>
                  <a:schemeClr val="accent1"/>
                </a:solidFill>
                <a:effectLst>
                  <a:outerShdw blurRad="38100" dist="38100" dir="2700000" algn="tl">
                    <a:srgbClr val="C0C0C0"/>
                  </a:outerShdw>
                </a:effectLst>
              </a:rPr>
              <a:t>Governmental Policy </a:t>
            </a:r>
            <a:r>
              <a:rPr lang="en-GB" sz="1300" dirty="0" smtClean="0"/>
              <a:t>: </a:t>
            </a:r>
          </a:p>
          <a:p>
            <a:pPr marL="808038" algn="just">
              <a:buFont typeface="Wingdings" pitchFamily="2" charset="2"/>
              <a:buChar char="ü"/>
              <a:defRPr/>
            </a:pPr>
            <a:r>
              <a:rPr lang="en-GB" sz="1300" dirty="0" smtClean="0"/>
              <a:t> Measures taken to enhance Cyprus competitiveness, </a:t>
            </a:r>
          </a:p>
          <a:p>
            <a:pPr marL="990600" indent="-182563" algn="just">
              <a:buFont typeface="Wingdings" pitchFamily="2" charset="2"/>
              <a:buChar char="ü"/>
              <a:defRPr/>
            </a:pPr>
            <a:r>
              <a:rPr lang="en-GB" sz="1300" dirty="0" smtClean="0"/>
              <a:t> Measures for promoting investments in Cyprus,  including the  healthcare sector (Council of Ministers Decision for the issue of Cypriot Citizenship in case of </a:t>
            </a:r>
            <a:r>
              <a:rPr lang="en-US" sz="1300" dirty="0" smtClean="0"/>
              <a:t>investment of at least € 5,0 million for the purchase or construction of buildings or for the construction of other land development projects and the issue of Permanent Immigration Permit when purchasing a property at least € 300,000). More info on this can be found in the website of the Ministry of Interior at </a:t>
            </a:r>
            <a:r>
              <a:rPr lang="en-US" sz="1300" dirty="0" smtClean="0">
                <a:hlinkClick r:id="rId3"/>
              </a:rPr>
              <a:t>www.moi.gov.cy</a:t>
            </a:r>
            <a:r>
              <a:rPr lang="en-US" sz="1300" dirty="0" smtClean="0"/>
              <a:t> as “</a:t>
            </a:r>
            <a:r>
              <a:rPr lang="en-US" sz="1300" b="1" u="sng" dirty="0" smtClean="0"/>
              <a:t>SCHEME FOR NATURALISATION OF INVESTORS IN CYPRUS BY EXCEPTION”</a:t>
            </a:r>
            <a:endParaRPr lang="el-GR" sz="1300" dirty="0" smtClean="0"/>
          </a:p>
          <a:p>
            <a:pPr marL="990600" indent="-182563" algn="just">
              <a:defRPr/>
            </a:pPr>
            <a:endParaRPr lang="en-GB" sz="1300" dirty="0" smtClean="0"/>
          </a:p>
          <a:p>
            <a:pPr marL="365760" indent="-256032" eaLnBrk="1" fontAlgn="auto" hangingPunct="1">
              <a:spcAft>
                <a:spcPts val="0"/>
              </a:spcAft>
              <a:buFont typeface="Wingdings" pitchFamily="2" charset="2"/>
              <a:buChar char="Ø"/>
              <a:defRPr/>
            </a:pPr>
            <a:r>
              <a:rPr lang="en-GB" sz="1300" b="1" dirty="0" smtClean="0">
                <a:solidFill>
                  <a:schemeClr val="accent1"/>
                </a:solidFill>
                <a:effectLst>
                  <a:outerShdw blurRad="38100" dist="38100" dir="2700000" algn="tl">
                    <a:srgbClr val="000000">
                      <a:alpha val="43137"/>
                    </a:srgbClr>
                  </a:outerShdw>
                </a:effectLst>
              </a:rPr>
              <a:t>Legal Framework </a:t>
            </a:r>
            <a:r>
              <a:rPr lang="en-GB" sz="1300" dirty="0" smtClean="0"/>
              <a:t>(Cyprus’ legislation guarantees an equitable and fair treatment to foreign investors).</a:t>
            </a:r>
          </a:p>
          <a:p>
            <a:pPr marL="365760" indent="-256032" eaLnBrk="1" fontAlgn="auto" hangingPunct="1">
              <a:spcAft>
                <a:spcPts val="0"/>
              </a:spcAft>
              <a:defRPr/>
            </a:pPr>
            <a:endParaRPr lang="en-GB" sz="1300" dirty="0" smtClean="0"/>
          </a:p>
          <a:p>
            <a:pPr marL="365760" indent="-256032" eaLnBrk="1" fontAlgn="auto" hangingPunct="1">
              <a:spcAft>
                <a:spcPts val="0"/>
              </a:spcAft>
              <a:buFont typeface="Wingdings" pitchFamily="2" charset="2"/>
              <a:buChar char="Ø"/>
              <a:defRPr/>
            </a:pPr>
            <a:r>
              <a:rPr lang="en-GB" sz="1300" b="1" dirty="0" smtClean="0">
                <a:solidFill>
                  <a:schemeClr val="accent1"/>
                </a:solidFill>
                <a:effectLst>
                  <a:outerShdw blurRad="38100" dist="38100" dir="2700000" algn="tl">
                    <a:srgbClr val="000000">
                      <a:alpha val="43137"/>
                    </a:srgbClr>
                  </a:outerShdw>
                </a:effectLst>
              </a:rPr>
              <a:t>Taxation </a:t>
            </a:r>
            <a:r>
              <a:rPr lang="en-GB" sz="1300" dirty="0" smtClean="0"/>
              <a:t>(Cyprus offers a range of alternative tax advantages to foreign companies conducting business on the island, including uniform </a:t>
            </a:r>
            <a:r>
              <a:rPr lang="en-US" sz="1300" dirty="0" smtClean="0"/>
              <a:t>corporate tax rate in the E.U., double taxation treaties with over 40 countries)</a:t>
            </a:r>
            <a:endParaRPr lang="en-GB" sz="1300" dirty="0" smtClean="0"/>
          </a:p>
          <a:p>
            <a:pPr marL="85725" indent="23813" eaLnBrk="1" fontAlgn="auto" hangingPunct="1">
              <a:spcAft>
                <a:spcPts val="0"/>
              </a:spcAft>
              <a:buFont typeface="Wingdings 3"/>
              <a:buNone/>
              <a:defRPr/>
            </a:pPr>
            <a:endParaRPr lang="en-US" sz="1400" b="1" dirty="0" smtClean="0"/>
          </a:p>
          <a:p>
            <a:pPr marL="85725" indent="23813" eaLnBrk="1" fontAlgn="auto" hangingPunct="1">
              <a:spcAft>
                <a:spcPts val="0"/>
              </a:spcAft>
              <a:buFont typeface="Wingdings 3"/>
              <a:buNone/>
              <a:defRPr/>
            </a:pPr>
            <a:endParaRPr lang="el-GR" sz="1400" b="1" dirty="0"/>
          </a:p>
        </p:txBody>
      </p:sp>
      <p:sp>
        <p:nvSpPr>
          <p:cNvPr id="4" name="Slide Number Placeholder 3"/>
          <p:cNvSpPr>
            <a:spLocks noGrp="1"/>
          </p:cNvSpPr>
          <p:nvPr>
            <p:ph type="sldNum" sz="quarter" idx="5"/>
          </p:nvPr>
        </p:nvSpPr>
        <p:spPr/>
        <p:txBody>
          <a:bodyPr/>
          <a:lstStyle/>
          <a:p>
            <a:pPr>
              <a:defRPr/>
            </a:pPr>
            <a:fld id="{C7338EA3-2196-4D0C-8853-6D4016A24AF4}" type="slidenum">
              <a:rPr lang="el-GR" smtClean="0"/>
              <a:pPr>
                <a:defRPr/>
              </a:pPr>
              <a:t>46</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85725" indent="23813" eaLnBrk="1" hangingPunct="1">
              <a:buFont typeface="Wingdings 3" pitchFamily="18" charset="2"/>
              <a:buNone/>
            </a:pPr>
            <a:r>
              <a:rPr lang="en-US" dirty="0" smtClean="0">
                <a:latin typeface="Arial" pitchFamily="34" charset="0"/>
                <a:cs typeface="Arial" pitchFamily="34" charset="0"/>
              </a:rPr>
              <a:t>Cyprus geographic position, excellent climate and affordable luxurious hotel facilities provide an excellent opportunity for investments for rehabilitation as well as detoxification or other </a:t>
            </a:r>
            <a:r>
              <a:rPr lang="en-US" dirty="0" err="1" smtClean="0">
                <a:latin typeface="Arial" pitchFamily="34" charset="0"/>
                <a:cs typeface="Arial" pitchFamily="34" charset="0"/>
              </a:rPr>
              <a:t>specialised</a:t>
            </a:r>
            <a:r>
              <a:rPr lang="en-US" dirty="0" smtClean="0">
                <a:latin typeface="Arial" pitchFamily="34" charset="0"/>
                <a:cs typeface="Arial" pitchFamily="34" charset="0"/>
              </a:rPr>
              <a:t> centers for chronically ill patients to accommodate the need of the whole Eastern Mediterranean Region. </a:t>
            </a:r>
          </a:p>
          <a:p>
            <a:pPr marL="85725" indent="23813" eaLnBrk="1" hangingPunct="1">
              <a:buFont typeface="Wingdings 3" pitchFamily="18" charset="2"/>
              <a:buNone/>
            </a:pPr>
            <a:endParaRPr lang="en-US" dirty="0" smtClean="0">
              <a:latin typeface="Arial" pitchFamily="34" charset="0"/>
              <a:cs typeface="Arial" pitchFamily="34" charset="0"/>
            </a:endParaRPr>
          </a:p>
          <a:p>
            <a:pPr marL="85725" indent="23813" eaLnBrk="1" hangingPunct="1">
              <a:buFont typeface="Wingdings 3" pitchFamily="18" charset="2"/>
              <a:buNone/>
            </a:pPr>
            <a:r>
              <a:rPr lang="en-US" dirty="0" smtClean="0">
                <a:latin typeface="Arial" pitchFamily="34" charset="0"/>
                <a:cs typeface="Arial" pitchFamily="34" charset="0"/>
              </a:rPr>
              <a:t>Also in view of the current reforms, establishing medical care centers are an excellent opportunity for investment  </a:t>
            </a:r>
            <a:endParaRPr lang="el-GR"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C7338EA3-2196-4D0C-8853-6D4016A24AF4}" type="slidenum">
              <a:rPr lang="el-GR" smtClean="0"/>
              <a:pPr>
                <a:defRPr/>
              </a:pPr>
              <a:t>47</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closing my presentation</a:t>
            </a:r>
            <a:r>
              <a:rPr lang="en-US" baseline="0" dirty="0" smtClean="0"/>
              <a:t> I would like to provide you with some basic contacts in regards to medical tourism activities and opportunities in Cyprus, as follows:</a:t>
            </a:r>
          </a:p>
          <a:p>
            <a:r>
              <a:rPr lang="en-US" baseline="0" dirty="0" smtClean="0"/>
              <a:t> </a:t>
            </a:r>
          </a:p>
          <a:p>
            <a:pPr>
              <a:spcBef>
                <a:spcPts val="0"/>
              </a:spcBef>
              <a:buNone/>
            </a:pPr>
            <a:r>
              <a:rPr lang="en-US" sz="1200" b="1" dirty="0" smtClean="0"/>
              <a:t>Ministry of Health: </a:t>
            </a:r>
          </a:p>
          <a:p>
            <a:pPr>
              <a:spcBef>
                <a:spcPts val="0"/>
              </a:spcBef>
              <a:buNone/>
            </a:pPr>
            <a:r>
              <a:rPr lang="en-US" sz="1200" dirty="0" smtClean="0"/>
              <a:t>Permanent Secretary</a:t>
            </a:r>
          </a:p>
          <a:p>
            <a:pPr>
              <a:spcBef>
                <a:spcPts val="0"/>
              </a:spcBef>
              <a:buNone/>
            </a:pPr>
            <a:r>
              <a:rPr lang="en-US" sz="1200" dirty="0" smtClean="0"/>
              <a:t>Tel: 00357 22 605300/301</a:t>
            </a:r>
          </a:p>
          <a:p>
            <a:pPr>
              <a:spcBef>
                <a:spcPts val="0"/>
              </a:spcBef>
              <a:buNone/>
            </a:pPr>
            <a:r>
              <a:rPr lang="en-US" sz="1200" dirty="0" smtClean="0"/>
              <a:t>E-mail: </a:t>
            </a:r>
            <a:r>
              <a:rPr lang="en-US" sz="1200" dirty="0" smtClean="0">
                <a:hlinkClick r:id="rId3"/>
              </a:rPr>
              <a:t>perm.sec@moh.gov.cy</a:t>
            </a:r>
            <a:r>
              <a:rPr lang="en-US" sz="1200" dirty="0" smtClean="0"/>
              <a:t>, </a:t>
            </a:r>
          </a:p>
          <a:p>
            <a:pPr>
              <a:spcBef>
                <a:spcPts val="0"/>
              </a:spcBef>
              <a:buNone/>
            </a:pPr>
            <a:r>
              <a:rPr lang="en-US" sz="1200" dirty="0" smtClean="0">
                <a:hlinkClick r:id="rId4"/>
              </a:rPr>
              <a:t>www.moh.gov.cy</a:t>
            </a:r>
            <a:r>
              <a:rPr lang="en-US" sz="1200" dirty="0" smtClean="0"/>
              <a:t> </a:t>
            </a:r>
          </a:p>
          <a:p>
            <a:pPr>
              <a:buNone/>
            </a:pPr>
            <a:endParaRPr lang="en-US" sz="1200" dirty="0" smtClean="0"/>
          </a:p>
          <a:p>
            <a:pPr>
              <a:buNone/>
            </a:pPr>
            <a:r>
              <a:rPr lang="en-US" sz="1200" b="1" dirty="0" smtClean="0"/>
              <a:t>Cyprus Health Services Promotion Board:</a:t>
            </a:r>
          </a:p>
          <a:p>
            <a:pPr>
              <a:buNone/>
            </a:pPr>
            <a:r>
              <a:rPr lang="en-US" sz="1200" dirty="0" smtClean="0"/>
              <a:t>Mr. Polis </a:t>
            </a:r>
            <a:r>
              <a:rPr lang="en-US" sz="1200" dirty="0" err="1" smtClean="0"/>
              <a:t>Georghiades</a:t>
            </a:r>
            <a:endParaRPr lang="en-US" sz="1200" dirty="0" smtClean="0"/>
          </a:p>
          <a:p>
            <a:pPr>
              <a:buNone/>
            </a:pPr>
            <a:r>
              <a:rPr lang="en-US" sz="1200" dirty="0" smtClean="0"/>
              <a:t>President of CHSPB</a:t>
            </a:r>
          </a:p>
          <a:p>
            <a:pPr>
              <a:buNone/>
            </a:pPr>
            <a:r>
              <a:rPr lang="en-US" sz="1200" dirty="0" smtClean="0"/>
              <a:t>Tel. 00357 99664 888 &amp; 00357 22889890</a:t>
            </a:r>
          </a:p>
          <a:p>
            <a:pPr>
              <a:buNone/>
            </a:pPr>
            <a:r>
              <a:rPr lang="en-US" sz="1200" dirty="0" smtClean="0">
                <a:hlinkClick r:id="rId5"/>
              </a:rPr>
              <a:t>E-mail: cyprushealth@ccci.org.cy</a:t>
            </a:r>
            <a:r>
              <a:rPr lang="en-US" sz="1200" dirty="0" smtClean="0"/>
              <a:t> , </a:t>
            </a:r>
          </a:p>
          <a:p>
            <a:pPr>
              <a:buNone/>
            </a:pPr>
            <a:r>
              <a:rPr lang="en-US" sz="1200" dirty="0" smtClean="0">
                <a:hlinkClick r:id="rId6"/>
              </a:rPr>
              <a:t>www.cyhealthservices.com</a:t>
            </a:r>
            <a:r>
              <a:rPr lang="en-US" sz="1200" dirty="0" smtClean="0"/>
              <a:t> </a:t>
            </a:r>
          </a:p>
          <a:p>
            <a:pPr>
              <a:buNone/>
            </a:pPr>
            <a:endParaRPr lang="en-US" sz="1200" dirty="0" smtClean="0"/>
          </a:p>
          <a:p>
            <a:pPr>
              <a:buNone/>
            </a:pPr>
            <a:r>
              <a:rPr lang="en-US" sz="1200" b="1" dirty="0" smtClean="0"/>
              <a:t>Cyprus Investment Promotion Agency (CIPA)</a:t>
            </a:r>
          </a:p>
          <a:p>
            <a:pPr>
              <a:buNone/>
            </a:pPr>
            <a:r>
              <a:rPr lang="en-US" sz="1200" dirty="0" smtClean="0"/>
              <a:t>Mr. Charis </a:t>
            </a:r>
            <a:r>
              <a:rPr lang="en-US" sz="1200" dirty="0" err="1" smtClean="0"/>
              <a:t>Papacharalambous</a:t>
            </a:r>
            <a:r>
              <a:rPr lang="en-US" sz="1200" dirty="0" smtClean="0"/>
              <a:t> (Director General) </a:t>
            </a:r>
          </a:p>
          <a:p>
            <a:pPr>
              <a:buNone/>
            </a:pPr>
            <a:r>
              <a:rPr lang="en-US" sz="1200" dirty="0" smtClean="0"/>
              <a:t>Phone: +357 22 441133</a:t>
            </a:r>
            <a:endParaRPr lang="el-GR" sz="1200" dirty="0" smtClean="0"/>
          </a:p>
          <a:p>
            <a:pPr>
              <a:buNone/>
            </a:pPr>
            <a:r>
              <a:rPr lang="en-US" sz="1200" dirty="0" smtClean="0"/>
              <a:t>Email: </a:t>
            </a:r>
            <a:r>
              <a:rPr lang="en-US" sz="1200" u="sng" dirty="0" smtClean="0">
                <a:hlinkClick r:id="rId7"/>
              </a:rPr>
              <a:t>cpapacharalambous@investcyprus.org.cy</a:t>
            </a:r>
            <a:r>
              <a:rPr lang="en-US" sz="1200" u="sng" dirty="0" smtClean="0"/>
              <a:t>, </a:t>
            </a:r>
            <a:r>
              <a:rPr lang="en-US" sz="1200" u="sng" dirty="0" smtClean="0">
                <a:hlinkClick r:id="rId8"/>
              </a:rPr>
              <a:t>info@investcyprus.org.cy</a:t>
            </a:r>
            <a:r>
              <a:rPr lang="en-US" sz="1200" u="sng" dirty="0" smtClean="0"/>
              <a:t>, </a:t>
            </a:r>
            <a:endParaRPr lang="en-US" sz="1200" dirty="0" smtClean="0"/>
          </a:p>
          <a:p>
            <a:pPr>
              <a:buNone/>
            </a:pPr>
            <a:r>
              <a:rPr lang="en-US" sz="1200" u="sng" smtClean="0">
                <a:hlinkClick r:id="rId9"/>
              </a:rPr>
              <a:t>www.investcyprus.org.cy</a:t>
            </a:r>
            <a:endParaRPr lang="el-GR" sz="1200" dirty="0" smtClean="0"/>
          </a:p>
        </p:txBody>
      </p:sp>
      <p:sp>
        <p:nvSpPr>
          <p:cNvPr id="4" name="Slide Number Placeholder 3"/>
          <p:cNvSpPr>
            <a:spLocks noGrp="1"/>
          </p:cNvSpPr>
          <p:nvPr>
            <p:ph type="sldNum" sz="quarter" idx="10"/>
          </p:nvPr>
        </p:nvSpPr>
        <p:spPr/>
        <p:txBody>
          <a:bodyPr/>
          <a:lstStyle/>
          <a:p>
            <a:pPr>
              <a:defRPr/>
            </a:pPr>
            <a:fld id="{F849A4DB-437B-4FD7-B9BD-F956D5C63317}" type="slidenum">
              <a:rPr lang="el-GR" smtClean="0"/>
              <a:pPr>
                <a:defRPr/>
              </a:pPr>
              <a:t>48</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Dear friends,</a:t>
            </a:r>
          </a:p>
          <a:p>
            <a:r>
              <a:rPr lang="en-US" dirty="0" smtClean="0"/>
              <a:t>Over the last half an hour I have tried to provide you a glimpse on Cyprus as a medical tourism destination.</a:t>
            </a:r>
          </a:p>
          <a:p>
            <a:r>
              <a:rPr lang="en-US" dirty="0" smtClean="0"/>
              <a:t>I expect that I have succeeded</a:t>
            </a:r>
          </a:p>
          <a:p>
            <a:r>
              <a:rPr lang="en-US" dirty="0" smtClean="0"/>
              <a:t>Thank you for your attention.</a:t>
            </a:r>
            <a:endParaRPr lang="el-GR" dirty="0" smtClean="0"/>
          </a:p>
        </p:txBody>
      </p:sp>
      <p:sp>
        <p:nvSpPr>
          <p:cNvPr id="4" name="Slide Number Placeholder 3"/>
          <p:cNvSpPr>
            <a:spLocks noGrp="1"/>
          </p:cNvSpPr>
          <p:nvPr>
            <p:ph type="sldNum" sz="quarter" idx="5"/>
          </p:nvPr>
        </p:nvSpPr>
        <p:spPr/>
        <p:txBody>
          <a:bodyPr/>
          <a:lstStyle/>
          <a:p>
            <a:pPr>
              <a:defRPr/>
            </a:pPr>
            <a:fld id="{4815A0D6-D747-4B71-8A6B-F1A806AF039D}" type="slidenum">
              <a:rPr lang="el-GR" smtClean="0"/>
              <a:pPr>
                <a:defRPr/>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Also,  the various excavation findings and the existed literature indicates that Cyprus was known as a medical destination since ancient years. </a:t>
            </a:r>
          </a:p>
          <a:p>
            <a:r>
              <a:rPr lang="en-US" smtClean="0"/>
              <a:t>Bibliography sets Cyprus as a destination for treatment reasons from people living abroad , by Cypriot Doctors such as Apollodoros of Kition, Synesis the Cypriot and Apollonios of Kition (1st century BC) who was also known as the Cypriot Hippocrates.</a:t>
            </a:r>
          </a:p>
          <a:p>
            <a:endParaRPr lang="en-US" smtClean="0"/>
          </a:p>
          <a:p>
            <a:r>
              <a:rPr lang="en-US" smtClean="0"/>
              <a:t>The picture in this slide can be considered as a characteristic one  for the use of thermal bottles in various parts of the human body for therapeutic reasons in ancient years. These clay bottles were found during excavations in Cyprus and their existence is placed back in 1</a:t>
            </a:r>
            <a:r>
              <a:rPr lang="en-US" baseline="30000" smtClean="0"/>
              <a:t>st</a:t>
            </a:r>
            <a:r>
              <a:rPr lang="en-US" smtClean="0"/>
              <a:t> BC to 1</a:t>
            </a:r>
            <a:r>
              <a:rPr lang="en-US" baseline="30000" smtClean="0"/>
              <a:t>st</a:t>
            </a:r>
            <a:r>
              <a:rPr lang="en-US" smtClean="0"/>
              <a:t> AC period. Its is believed that they belong to a Doctor or a therapeutic centre and that they were used with some hot liquids to various part of the body, like patches and stoves mentioned by Hippocrates and Galinos. </a:t>
            </a:r>
            <a:endParaRPr lang="el-GR" smtClean="0"/>
          </a:p>
          <a:p>
            <a:endParaRPr lang="el-GR" b="1" smtClean="0"/>
          </a:p>
        </p:txBody>
      </p:sp>
      <p:sp>
        <p:nvSpPr>
          <p:cNvPr id="4" name="Slide Number Placeholder 3"/>
          <p:cNvSpPr>
            <a:spLocks noGrp="1"/>
          </p:cNvSpPr>
          <p:nvPr>
            <p:ph type="sldNum" sz="quarter" idx="5"/>
          </p:nvPr>
        </p:nvSpPr>
        <p:spPr/>
        <p:txBody>
          <a:bodyPr/>
          <a:lstStyle/>
          <a:p>
            <a:pPr>
              <a:defRPr/>
            </a:pPr>
            <a:fld id="{B1F9EBA0-CB78-4F2B-9265-9F1F3EB29D0F}" type="slidenum">
              <a:rPr lang="el-GR" smtClean="0"/>
              <a:pPr>
                <a:defRPr/>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65760" indent="-256032" eaLnBrk="1" fontAlgn="auto" hangingPunct="1">
              <a:spcAft>
                <a:spcPts val="0"/>
              </a:spcAft>
              <a:buFont typeface="Wingdings 3"/>
              <a:buNone/>
              <a:defRPr/>
            </a:pPr>
            <a:r>
              <a:rPr lang="en-GB" altLang="el-GR" dirty="0" smtClean="0"/>
              <a:t>	In addition, an other excavation result, the so called “</a:t>
            </a:r>
            <a:r>
              <a:rPr lang="en-GB" altLang="el-GR" dirty="0" err="1" smtClean="0"/>
              <a:t>Idalion</a:t>
            </a:r>
            <a:r>
              <a:rPr lang="en-GB" altLang="el-GR" dirty="0" smtClean="0"/>
              <a:t>”, a tablet from ancient years which represents an agreement between the King </a:t>
            </a:r>
            <a:r>
              <a:rPr lang="en-GB" altLang="el-GR" dirty="0" err="1" smtClean="0"/>
              <a:t>Stasikypros</a:t>
            </a:r>
            <a:r>
              <a:rPr lang="en-GB" altLang="el-GR" dirty="0" smtClean="0"/>
              <a:t> and the city with the well known doctor </a:t>
            </a:r>
            <a:r>
              <a:rPr lang="en-GB" altLang="el-GR" dirty="0" err="1" smtClean="0"/>
              <a:t>Onisillos</a:t>
            </a:r>
            <a:r>
              <a:rPr lang="en-GB" altLang="el-GR" dirty="0" smtClean="0"/>
              <a:t> for curing wounded soldiers during the siege of the city by the Persians and </a:t>
            </a:r>
            <a:r>
              <a:rPr lang="en-GB" altLang="el-GR" dirty="0" err="1" smtClean="0"/>
              <a:t>Kitiis</a:t>
            </a:r>
            <a:r>
              <a:rPr lang="en-GB" altLang="el-GR" dirty="0" smtClean="0"/>
              <a:t> (479 BC), proves the strong historic roots of medicines in Cyprus. </a:t>
            </a:r>
          </a:p>
          <a:p>
            <a:pPr marL="365760" indent="-256032" eaLnBrk="1" fontAlgn="auto" hangingPunct="1">
              <a:spcAft>
                <a:spcPts val="0"/>
              </a:spcAft>
              <a:buFont typeface="Wingdings 3"/>
              <a:buNone/>
              <a:defRPr/>
            </a:pPr>
            <a:r>
              <a:rPr lang="en-GB" altLang="el-GR" dirty="0" smtClean="0"/>
              <a:t>	It is also well mentioning that this important historic finding is now exhibited in the National Library of Paris.</a:t>
            </a:r>
          </a:p>
          <a:p>
            <a:pPr>
              <a:defRPr/>
            </a:pPr>
            <a:endParaRPr lang="el-GR" dirty="0"/>
          </a:p>
        </p:txBody>
      </p:sp>
      <p:sp>
        <p:nvSpPr>
          <p:cNvPr id="4" name="Slide Number Placeholder 3"/>
          <p:cNvSpPr>
            <a:spLocks noGrp="1"/>
          </p:cNvSpPr>
          <p:nvPr>
            <p:ph type="sldNum" sz="quarter" idx="5"/>
          </p:nvPr>
        </p:nvSpPr>
        <p:spPr/>
        <p:txBody>
          <a:bodyPr/>
          <a:lstStyle/>
          <a:p>
            <a:pPr>
              <a:defRPr/>
            </a:pPr>
            <a:fld id="{2AC18009-016C-4B96-9A87-3B12B73F1FBF}" type="slidenum">
              <a:rPr lang="el-GR" smtClean="0"/>
              <a:pPr>
                <a:defRPr/>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Having traveled to this quick historic tour, allow me now to end up quickly to the 21</a:t>
            </a:r>
            <a:r>
              <a:rPr lang="en-US" b="1" baseline="30000" smtClean="0"/>
              <a:t>st</a:t>
            </a:r>
            <a:r>
              <a:rPr lang="en-US" b="1" smtClean="0"/>
              <a:t> century, by introducing a brief description of the Health Status of the population in Cyprus.</a:t>
            </a:r>
            <a:endParaRPr lang="el-GR" b="1" smtClean="0"/>
          </a:p>
        </p:txBody>
      </p:sp>
      <p:sp>
        <p:nvSpPr>
          <p:cNvPr id="4" name="Slide Number Placeholder 3"/>
          <p:cNvSpPr>
            <a:spLocks noGrp="1"/>
          </p:cNvSpPr>
          <p:nvPr>
            <p:ph type="sldNum" sz="quarter" idx="5"/>
          </p:nvPr>
        </p:nvSpPr>
        <p:spPr/>
        <p:txBody>
          <a:bodyPr/>
          <a:lstStyle/>
          <a:p>
            <a:pPr>
              <a:defRPr/>
            </a:pPr>
            <a:fld id="{8701377C-4768-45AB-8F4D-8263D418C035}" type="slidenum">
              <a:rPr lang="el-GR" smtClean="0"/>
              <a:pPr>
                <a:defRPr/>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 basic figure that indicates the demographic trend in Cyprus and the ageing of the population is the age structure pyramid represented in this slide. This pyramid represent the age distribution and progress of population living in the Government controlled area of the Republic. </a:t>
            </a:r>
          </a:p>
          <a:p>
            <a:pPr eaLnBrk="1" hangingPunct="1"/>
            <a:r>
              <a:rPr lang="en-US" smtClean="0"/>
              <a:t>It is of importance to note that the proportion of children below 15 decreased to 16,4% while the proportion of old-aged persons 65 and over increased to 13,2% in 2012, compared to 25,4% and 11,0% respectively in 1992 and 25,0% and 10,8% in 1982. </a:t>
            </a:r>
          </a:p>
          <a:p>
            <a:pPr eaLnBrk="1" hangingPunct="1"/>
            <a:endParaRPr lang="en-US" smtClean="0"/>
          </a:p>
          <a:p>
            <a:pPr eaLnBrk="1" hangingPunct="1"/>
            <a:r>
              <a:rPr lang="en-US" smtClean="0">
                <a:cs typeface="Arial" pitchFamily="34" charset="0"/>
              </a:rPr>
              <a:t>The graph indicates that Cyprus is at the fourth stage of the Demographic Epidemiologic Transition Framework. The stage of delayed degenerative diseases and emerging infections</a:t>
            </a:r>
            <a:endParaRPr lang="en-US" smtClean="0"/>
          </a:p>
          <a:p>
            <a:pPr eaLnBrk="1" hangingPunct="1"/>
            <a:endParaRPr lang="en-US" b="1" smtClean="0"/>
          </a:p>
          <a:p>
            <a:pPr eaLnBrk="1" hangingPunct="1"/>
            <a:endParaRPr lang="en-US" smtClean="0"/>
          </a:p>
          <a:p>
            <a:pPr eaLnBrk="1" hangingPunct="1"/>
            <a:endParaRPr lang="el-GR" smtClean="0"/>
          </a:p>
        </p:txBody>
      </p:sp>
      <p:sp>
        <p:nvSpPr>
          <p:cNvPr id="4" name="Slide Number Placeholder 3"/>
          <p:cNvSpPr>
            <a:spLocks noGrp="1"/>
          </p:cNvSpPr>
          <p:nvPr>
            <p:ph type="sldNum" sz="quarter" idx="5"/>
          </p:nvPr>
        </p:nvSpPr>
        <p:spPr/>
        <p:txBody>
          <a:bodyPr/>
          <a:lstStyle/>
          <a:p>
            <a:pPr>
              <a:defRPr/>
            </a:pPr>
            <a:fld id="{F26C44F5-B2CA-4250-B6F7-DFDE92C8923A}" type="slidenum">
              <a:rPr lang="el-GR" smtClean="0"/>
              <a:pPr>
                <a:defRPr/>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r>
              <a:rPr lang="en-US" sz="1100" smtClean="0">
                <a:latin typeface="Arial" pitchFamily="34" charset="0"/>
                <a:cs typeface="Arial" pitchFamily="34" charset="0"/>
              </a:rPr>
              <a:t>This is well demonstrated by the statistical data on causes of death provided on this slide as well as the respective graph.</a:t>
            </a:r>
          </a:p>
          <a:p>
            <a:pPr algn="just" eaLnBrk="1" hangingPunct="1"/>
            <a:r>
              <a:rPr lang="en-US" sz="1100" smtClean="0">
                <a:latin typeface="Arial" pitchFamily="34" charset="0"/>
                <a:cs typeface="Arial" pitchFamily="34" charset="0"/>
              </a:rPr>
              <a:t>The main causes of Death are the Cardiovascular diseases (IHD and Cerebrovascular Accidents), the Neoplasms, the endocrine, the nutritional and metabolic diseases, the diseases of the respiratory system and injuries</a:t>
            </a:r>
          </a:p>
          <a:p>
            <a:pPr eaLnBrk="1" hangingPunct="1"/>
            <a:endParaRPr lang="el-GR" smtClean="0"/>
          </a:p>
        </p:txBody>
      </p:sp>
      <p:sp>
        <p:nvSpPr>
          <p:cNvPr id="4" name="Slide Number Placeholder 3"/>
          <p:cNvSpPr>
            <a:spLocks noGrp="1"/>
          </p:cNvSpPr>
          <p:nvPr>
            <p:ph type="sldNum" sz="quarter" idx="5"/>
          </p:nvPr>
        </p:nvSpPr>
        <p:spPr/>
        <p:txBody>
          <a:bodyPr/>
          <a:lstStyle/>
          <a:p>
            <a:pPr>
              <a:defRPr/>
            </a:pPr>
            <a:fld id="{77624227-6D29-48FE-9BFF-DA1848DF1950}" type="slidenum">
              <a:rPr lang="el-GR" smtClean="0"/>
              <a:pPr>
                <a:defRPr/>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E3DCC386-D189-4292-AD3B-B65556633260}" type="datetime1">
              <a:rPr lang="el-GR"/>
              <a:pPr>
                <a:defRPr/>
              </a:pPr>
              <a:t>9/10/2014</a:t>
            </a:fld>
            <a:endParaRPr lang="el-G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Cyprus-Russian Health and Wellness Forum</a:t>
            </a:r>
            <a:endParaRPr lang="el-G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0AD1110-1D73-49E1-BB7E-4D12347B1159}"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ABE3F38-C353-4EB5-AE6F-1AF84181699A}" type="datetime1">
              <a:rPr lang="el-GR"/>
              <a:pPr>
                <a:defRPr/>
              </a:pPr>
              <a:t>9/10/2014</a:t>
            </a:fld>
            <a:endParaRPr lang="el-GR"/>
          </a:p>
        </p:txBody>
      </p:sp>
      <p:sp>
        <p:nvSpPr>
          <p:cNvPr id="5" name="Footer Placeholder 21"/>
          <p:cNvSpPr>
            <a:spLocks noGrp="1"/>
          </p:cNvSpPr>
          <p:nvPr>
            <p:ph type="ftr" sz="quarter" idx="11"/>
          </p:nvPr>
        </p:nvSpPr>
        <p:spPr/>
        <p:txBody>
          <a:bodyPr/>
          <a:lstStyle>
            <a:lvl1pPr>
              <a:defRPr/>
            </a:lvl1pPr>
          </a:lstStyle>
          <a:p>
            <a:pPr>
              <a:defRPr/>
            </a:pPr>
            <a:r>
              <a:rPr lang="en-US"/>
              <a:t>Cyprus-Russian Health and Wellness Forum</a:t>
            </a:r>
            <a:endParaRPr lang="el-GR"/>
          </a:p>
        </p:txBody>
      </p:sp>
      <p:sp>
        <p:nvSpPr>
          <p:cNvPr id="6" name="Slide Number Placeholder 17"/>
          <p:cNvSpPr>
            <a:spLocks noGrp="1"/>
          </p:cNvSpPr>
          <p:nvPr>
            <p:ph type="sldNum" sz="quarter" idx="12"/>
          </p:nvPr>
        </p:nvSpPr>
        <p:spPr/>
        <p:txBody>
          <a:bodyPr/>
          <a:lstStyle>
            <a:lvl1pPr>
              <a:defRPr/>
            </a:lvl1pPr>
          </a:lstStyle>
          <a:p>
            <a:pPr>
              <a:defRPr/>
            </a:pPr>
            <a:fld id="{8DE07185-B9DA-46C5-8178-6E7531B414C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699B892-7D7E-4A87-B12D-6EB5F3773E82}" type="datetime1">
              <a:rPr lang="el-GR"/>
              <a:pPr>
                <a:defRPr/>
              </a:pPr>
              <a:t>9/10/2014</a:t>
            </a:fld>
            <a:endParaRPr lang="el-GR"/>
          </a:p>
        </p:txBody>
      </p:sp>
      <p:sp>
        <p:nvSpPr>
          <p:cNvPr id="5" name="Footer Placeholder 21"/>
          <p:cNvSpPr>
            <a:spLocks noGrp="1"/>
          </p:cNvSpPr>
          <p:nvPr>
            <p:ph type="ftr" sz="quarter" idx="11"/>
          </p:nvPr>
        </p:nvSpPr>
        <p:spPr/>
        <p:txBody>
          <a:bodyPr/>
          <a:lstStyle>
            <a:lvl1pPr>
              <a:defRPr/>
            </a:lvl1pPr>
          </a:lstStyle>
          <a:p>
            <a:pPr>
              <a:defRPr/>
            </a:pPr>
            <a:r>
              <a:rPr lang="en-US"/>
              <a:t>Cyprus-Russian Health and Wellness Forum</a:t>
            </a:r>
            <a:endParaRPr lang="el-GR"/>
          </a:p>
        </p:txBody>
      </p:sp>
      <p:sp>
        <p:nvSpPr>
          <p:cNvPr id="6" name="Slide Number Placeholder 17"/>
          <p:cNvSpPr>
            <a:spLocks noGrp="1"/>
          </p:cNvSpPr>
          <p:nvPr>
            <p:ph type="sldNum" sz="quarter" idx="12"/>
          </p:nvPr>
        </p:nvSpPr>
        <p:spPr/>
        <p:txBody>
          <a:bodyPr/>
          <a:lstStyle>
            <a:lvl1pPr>
              <a:defRPr/>
            </a:lvl1pPr>
          </a:lstStyle>
          <a:p>
            <a:pPr>
              <a:defRPr/>
            </a:pPr>
            <a:fld id="{7A8C9357-1929-4CAC-BC16-87C53DB88B5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CD64479-6FCA-4160-817A-670CF9593BDC}" type="datetime1">
              <a:rPr lang="el-GR"/>
              <a:pPr>
                <a:defRPr/>
              </a:pPr>
              <a:t>9/10/2014</a:t>
            </a:fld>
            <a:endParaRPr lang="el-GR"/>
          </a:p>
        </p:txBody>
      </p:sp>
      <p:sp>
        <p:nvSpPr>
          <p:cNvPr id="5" name="Footer Placeholder 21"/>
          <p:cNvSpPr>
            <a:spLocks noGrp="1"/>
          </p:cNvSpPr>
          <p:nvPr>
            <p:ph type="ftr" sz="quarter" idx="11"/>
          </p:nvPr>
        </p:nvSpPr>
        <p:spPr/>
        <p:txBody>
          <a:bodyPr/>
          <a:lstStyle>
            <a:lvl1pPr>
              <a:defRPr/>
            </a:lvl1pPr>
          </a:lstStyle>
          <a:p>
            <a:pPr>
              <a:defRPr/>
            </a:pPr>
            <a:r>
              <a:rPr lang="en-US"/>
              <a:t>Cyprus-Russian Health and Wellness Forum</a:t>
            </a:r>
            <a:endParaRPr lang="el-GR"/>
          </a:p>
        </p:txBody>
      </p:sp>
      <p:sp>
        <p:nvSpPr>
          <p:cNvPr id="6" name="Slide Number Placeholder 17"/>
          <p:cNvSpPr>
            <a:spLocks noGrp="1"/>
          </p:cNvSpPr>
          <p:nvPr>
            <p:ph type="sldNum" sz="quarter" idx="12"/>
          </p:nvPr>
        </p:nvSpPr>
        <p:spPr/>
        <p:txBody>
          <a:bodyPr/>
          <a:lstStyle>
            <a:lvl1pPr>
              <a:defRPr/>
            </a:lvl1pPr>
          </a:lstStyle>
          <a:p>
            <a:pPr>
              <a:defRPr/>
            </a:pPr>
            <a:fld id="{42F80531-7808-4B86-92E3-3BAD43D92C71}"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534AF3A8-7AE7-4C2C-B056-B3E626A63ECF}" type="datetime1">
              <a:rPr lang="el-GR"/>
              <a:pPr>
                <a:defRPr/>
              </a:pPr>
              <a:t>9/10/2014</a:t>
            </a:fld>
            <a:endParaRPr lang="el-GR"/>
          </a:p>
        </p:txBody>
      </p:sp>
      <p:sp>
        <p:nvSpPr>
          <p:cNvPr id="7" name="Footer Placeholder 4"/>
          <p:cNvSpPr>
            <a:spLocks noGrp="1"/>
          </p:cNvSpPr>
          <p:nvPr>
            <p:ph type="ftr" sz="quarter" idx="11"/>
          </p:nvPr>
        </p:nvSpPr>
        <p:spPr/>
        <p:txBody>
          <a:bodyPr/>
          <a:lstStyle>
            <a:lvl1pPr>
              <a:defRPr/>
            </a:lvl1pPr>
            <a:extLst/>
          </a:lstStyle>
          <a:p>
            <a:pPr>
              <a:defRPr/>
            </a:pPr>
            <a:r>
              <a:rPr lang="en-US"/>
              <a:t>Cyprus-Russian Health and Wellness Forum</a:t>
            </a:r>
            <a:endParaRPr lang="el-GR"/>
          </a:p>
        </p:txBody>
      </p:sp>
      <p:sp>
        <p:nvSpPr>
          <p:cNvPr id="8" name="Slide Number Placeholder 5"/>
          <p:cNvSpPr>
            <a:spLocks noGrp="1"/>
          </p:cNvSpPr>
          <p:nvPr>
            <p:ph type="sldNum" sz="quarter" idx="12"/>
          </p:nvPr>
        </p:nvSpPr>
        <p:spPr/>
        <p:txBody>
          <a:bodyPr/>
          <a:lstStyle>
            <a:lvl1pPr>
              <a:defRPr/>
            </a:lvl1pPr>
            <a:extLst/>
          </a:lstStyle>
          <a:p>
            <a:pPr>
              <a:defRPr/>
            </a:pPr>
            <a:fld id="{325134E8-ADFD-4888-B50A-1C5BBB259447}"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E94D84D-3128-48B0-9EFF-A52B162A8DE9}" type="datetime1">
              <a:rPr lang="el-GR"/>
              <a:pPr>
                <a:defRPr/>
              </a:pPr>
              <a:t>9/10/2014</a:t>
            </a:fld>
            <a:endParaRPr lang="el-GR"/>
          </a:p>
        </p:txBody>
      </p:sp>
      <p:sp>
        <p:nvSpPr>
          <p:cNvPr id="6" name="Footer Placeholder 5"/>
          <p:cNvSpPr>
            <a:spLocks noGrp="1"/>
          </p:cNvSpPr>
          <p:nvPr>
            <p:ph type="ftr" sz="quarter" idx="11"/>
          </p:nvPr>
        </p:nvSpPr>
        <p:spPr/>
        <p:txBody>
          <a:bodyPr/>
          <a:lstStyle>
            <a:lvl1pPr>
              <a:defRPr/>
            </a:lvl1pPr>
            <a:extLst/>
          </a:lstStyle>
          <a:p>
            <a:pPr>
              <a:defRPr/>
            </a:pPr>
            <a:r>
              <a:rPr lang="en-US"/>
              <a:t>Cyprus-Russian Health and Wellness Forum</a:t>
            </a:r>
            <a:endParaRPr lang="el-GR"/>
          </a:p>
        </p:txBody>
      </p:sp>
      <p:sp>
        <p:nvSpPr>
          <p:cNvPr id="7" name="Slide Number Placeholder 6"/>
          <p:cNvSpPr>
            <a:spLocks noGrp="1"/>
          </p:cNvSpPr>
          <p:nvPr>
            <p:ph type="sldNum" sz="quarter" idx="12"/>
          </p:nvPr>
        </p:nvSpPr>
        <p:spPr/>
        <p:txBody>
          <a:bodyPr/>
          <a:lstStyle>
            <a:lvl1pPr>
              <a:defRPr/>
            </a:lvl1pPr>
            <a:extLst/>
          </a:lstStyle>
          <a:p>
            <a:pPr>
              <a:defRPr/>
            </a:pPr>
            <a:fld id="{2ABCD96C-CC7F-492B-AC99-D23A6E378BDB}"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B8308FD-2E60-419B-B9A1-9EFC9D0C07B7}" type="datetime1">
              <a:rPr lang="el-GR"/>
              <a:pPr>
                <a:defRPr/>
              </a:pPr>
              <a:t>9/10/2014</a:t>
            </a:fld>
            <a:endParaRPr lang="el-GR"/>
          </a:p>
        </p:txBody>
      </p:sp>
      <p:sp>
        <p:nvSpPr>
          <p:cNvPr id="8" name="Footer Placeholder 7"/>
          <p:cNvSpPr>
            <a:spLocks noGrp="1"/>
          </p:cNvSpPr>
          <p:nvPr>
            <p:ph type="ftr" sz="quarter" idx="11"/>
          </p:nvPr>
        </p:nvSpPr>
        <p:spPr/>
        <p:txBody>
          <a:bodyPr/>
          <a:lstStyle>
            <a:lvl1pPr>
              <a:defRPr/>
            </a:lvl1pPr>
            <a:extLst/>
          </a:lstStyle>
          <a:p>
            <a:pPr>
              <a:defRPr/>
            </a:pPr>
            <a:r>
              <a:rPr lang="en-US"/>
              <a:t>Cyprus-Russian Health and Wellness Forum</a:t>
            </a:r>
            <a:endParaRPr lang="el-GR"/>
          </a:p>
        </p:txBody>
      </p:sp>
      <p:sp>
        <p:nvSpPr>
          <p:cNvPr id="9" name="Slide Number Placeholder 8"/>
          <p:cNvSpPr>
            <a:spLocks noGrp="1"/>
          </p:cNvSpPr>
          <p:nvPr>
            <p:ph type="sldNum" sz="quarter" idx="12"/>
          </p:nvPr>
        </p:nvSpPr>
        <p:spPr/>
        <p:txBody>
          <a:bodyPr/>
          <a:lstStyle>
            <a:lvl1pPr>
              <a:defRPr/>
            </a:lvl1pPr>
            <a:extLst/>
          </a:lstStyle>
          <a:p>
            <a:pPr>
              <a:defRPr/>
            </a:pPr>
            <a:fld id="{6589634E-2678-4B4A-9709-045983B24718}"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5940D65-0A65-4633-AF50-FC21AD4C9771}" type="datetime1">
              <a:rPr lang="el-GR"/>
              <a:pPr>
                <a:defRPr/>
              </a:pPr>
              <a:t>9/10/2014</a:t>
            </a:fld>
            <a:endParaRPr lang="el-GR"/>
          </a:p>
        </p:txBody>
      </p:sp>
      <p:sp>
        <p:nvSpPr>
          <p:cNvPr id="4" name="Footer Placeholder 3"/>
          <p:cNvSpPr>
            <a:spLocks noGrp="1"/>
          </p:cNvSpPr>
          <p:nvPr>
            <p:ph type="ftr" sz="quarter" idx="11"/>
          </p:nvPr>
        </p:nvSpPr>
        <p:spPr/>
        <p:txBody>
          <a:bodyPr/>
          <a:lstStyle>
            <a:lvl1pPr>
              <a:defRPr/>
            </a:lvl1pPr>
            <a:extLst/>
          </a:lstStyle>
          <a:p>
            <a:pPr>
              <a:defRPr/>
            </a:pPr>
            <a:r>
              <a:rPr lang="en-US"/>
              <a:t>Cyprus-Russian Health and Wellness Forum</a:t>
            </a:r>
            <a:endParaRPr lang="el-GR"/>
          </a:p>
        </p:txBody>
      </p:sp>
      <p:sp>
        <p:nvSpPr>
          <p:cNvPr id="5" name="Slide Number Placeholder 4"/>
          <p:cNvSpPr>
            <a:spLocks noGrp="1"/>
          </p:cNvSpPr>
          <p:nvPr>
            <p:ph type="sldNum" sz="quarter" idx="12"/>
          </p:nvPr>
        </p:nvSpPr>
        <p:spPr/>
        <p:txBody>
          <a:bodyPr/>
          <a:lstStyle>
            <a:lvl1pPr>
              <a:defRPr/>
            </a:lvl1pPr>
            <a:extLst/>
          </a:lstStyle>
          <a:p>
            <a:pPr>
              <a:defRPr/>
            </a:pPr>
            <a:fld id="{39CF9854-0DB0-40D5-A738-20CFC8FC7B7E}"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C59431E-C5E2-454F-9EBC-7C731E3A2ACE}" type="datetime1">
              <a:rPr lang="el-GR"/>
              <a:pPr>
                <a:defRPr/>
              </a:pPr>
              <a:t>9/10/2014</a:t>
            </a:fld>
            <a:endParaRPr lang="el-GR"/>
          </a:p>
        </p:txBody>
      </p:sp>
      <p:sp>
        <p:nvSpPr>
          <p:cNvPr id="3" name="Footer Placeholder 21"/>
          <p:cNvSpPr>
            <a:spLocks noGrp="1"/>
          </p:cNvSpPr>
          <p:nvPr>
            <p:ph type="ftr" sz="quarter" idx="11"/>
          </p:nvPr>
        </p:nvSpPr>
        <p:spPr/>
        <p:txBody>
          <a:bodyPr/>
          <a:lstStyle>
            <a:lvl1pPr>
              <a:defRPr/>
            </a:lvl1pPr>
          </a:lstStyle>
          <a:p>
            <a:pPr>
              <a:defRPr/>
            </a:pPr>
            <a:r>
              <a:rPr lang="en-US"/>
              <a:t>Cyprus-Russian Health and Wellness Forum</a:t>
            </a:r>
            <a:endParaRPr lang="el-GR"/>
          </a:p>
        </p:txBody>
      </p:sp>
      <p:sp>
        <p:nvSpPr>
          <p:cNvPr id="4" name="Slide Number Placeholder 17"/>
          <p:cNvSpPr>
            <a:spLocks noGrp="1"/>
          </p:cNvSpPr>
          <p:nvPr>
            <p:ph type="sldNum" sz="quarter" idx="12"/>
          </p:nvPr>
        </p:nvSpPr>
        <p:spPr/>
        <p:txBody>
          <a:bodyPr/>
          <a:lstStyle>
            <a:lvl1pPr>
              <a:defRPr/>
            </a:lvl1pPr>
          </a:lstStyle>
          <a:p>
            <a:pPr>
              <a:defRPr/>
            </a:pPr>
            <a:fld id="{F2B8E9B0-CCA1-41A7-89A9-5C9A56C64FB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D1001F2-7328-41E7-BA88-2A490EC8BDC5}" type="datetime1">
              <a:rPr lang="el-GR"/>
              <a:pPr>
                <a:defRPr/>
              </a:pPr>
              <a:t>9/10/2014</a:t>
            </a:fld>
            <a:endParaRPr lang="el-GR"/>
          </a:p>
        </p:txBody>
      </p:sp>
      <p:sp>
        <p:nvSpPr>
          <p:cNvPr id="6" name="Footer Placeholder 5"/>
          <p:cNvSpPr>
            <a:spLocks noGrp="1"/>
          </p:cNvSpPr>
          <p:nvPr>
            <p:ph type="ftr" sz="quarter" idx="11"/>
          </p:nvPr>
        </p:nvSpPr>
        <p:spPr/>
        <p:txBody>
          <a:bodyPr/>
          <a:lstStyle>
            <a:lvl1pPr>
              <a:defRPr/>
            </a:lvl1pPr>
            <a:extLst/>
          </a:lstStyle>
          <a:p>
            <a:pPr>
              <a:defRPr/>
            </a:pPr>
            <a:r>
              <a:rPr lang="en-US"/>
              <a:t>Cyprus-Russian Health and Wellness Forum</a:t>
            </a:r>
            <a:endParaRPr lang="el-GR"/>
          </a:p>
        </p:txBody>
      </p:sp>
      <p:sp>
        <p:nvSpPr>
          <p:cNvPr id="7" name="Slide Number Placeholder 6"/>
          <p:cNvSpPr>
            <a:spLocks noGrp="1"/>
          </p:cNvSpPr>
          <p:nvPr>
            <p:ph type="sldNum" sz="quarter" idx="12"/>
          </p:nvPr>
        </p:nvSpPr>
        <p:spPr/>
        <p:txBody>
          <a:bodyPr/>
          <a:lstStyle>
            <a:lvl1pPr>
              <a:defRPr/>
            </a:lvl1pPr>
            <a:extLst/>
          </a:lstStyle>
          <a:p>
            <a:pPr>
              <a:defRPr/>
            </a:pPr>
            <a:fld id="{FA444B64-D521-4372-A8A4-0260497F8653}"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155E8DE6-F836-475D-ACA8-D9852ED6565A}" type="datetime1">
              <a:rPr lang="el-GR"/>
              <a:pPr>
                <a:defRPr/>
              </a:pPr>
              <a:t>9/10/2014</a:t>
            </a:fld>
            <a:endParaRPr lang="el-G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Cyprus-Russian Health and Wellness Forum</a:t>
            </a:r>
            <a:endParaRPr lang="el-G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E4B372E-D48A-4BA6-A9D8-AFE3C8FA37E6}"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3E765669-6FE2-494B-94BC-837C4C90006F}" type="datetime1">
              <a:rPr lang="el-GR"/>
              <a:pPr>
                <a:defRPr/>
              </a:pPr>
              <a:t>9/10/2014</a:t>
            </a:fld>
            <a:endParaRPr lang="el-G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r>
              <a:rPr lang="en-US"/>
              <a:t>Cyprus-Russian Health and Wellness Forum</a:t>
            </a:r>
            <a:endParaRPr lang="el-G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9B8DC37E-B8CE-483E-8F6A-AE885104E26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85" r:id="rId1"/>
    <p:sldLayoutId id="2147483781" r:id="rId2"/>
    <p:sldLayoutId id="2147483786" r:id="rId3"/>
    <p:sldLayoutId id="2147483787" r:id="rId4"/>
    <p:sldLayoutId id="2147483788" r:id="rId5"/>
    <p:sldLayoutId id="2147483789" r:id="rId6"/>
    <p:sldLayoutId id="2147483782" r:id="rId7"/>
    <p:sldLayoutId id="2147483790" r:id="rId8"/>
    <p:sldLayoutId id="2147483791" r:id="rId9"/>
    <p:sldLayoutId id="2147483783" r:id="rId10"/>
    <p:sldLayoutId id="2147483784" r:id="rId11"/>
  </p:sldLayoutIdLst>
  <p:hf hd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hyperlink" Target="https://www.google.com.cy/imgres?imgurl=http://akisarchitects.com.cy/img/thumbnails/pi-1009-1024x768x0.jpg&amp;imgrefurl=http://akisarchitects.com.cy/en/Winning+Scheme:+New+Paphos+General+Hospital-p242.html&amp;docid=kQHddPR3TWn0aM&amp;tbnid=j64jIAKWBSqqMM:&amp;w=956&amp;h=717&amp;ei=amMqVJmjLoj0OsXcgEA&amp;ved=0CAIQxiAwAA&amp;iact=c" TargetMode="External"/><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hyperlink" Target="mailto:info@investcyprus.org.cy" TargetMode="External"/><Relationship Id="rId3" Type="http://schemas.openxmlformats.org/officeDocument/2006/relationships/hyperlink" Target="mailto:perm.sec@moh.gov.cy" TargetMode="External"/><Relationship Id="rId7" Type="http://schemas.openxmlformats.org/officeDocument/2006/relationships/hyperlink" Target="mailto:cpapacharalambous@investcyprus.org.c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cyhealthservices.com/" TargetMode="External"/><Relationship Id="rId11" Type="http://schemas.openxmlformats.org/officeDocument/2006/relationships/image" Target="../media/image3.png"/><Relationship Id="rId5" Type="http://schemas.openxmlformats.org/officeDocument/2006/relationships/hyperlink" Target="mailto:cyprushealth@ccci.org.cy" TargetMode="External"/><Relationship Id="rId10" Type="http://schemas.openxmlformats.org/officeDocument/2006/relationships/image" Target="../media/image2.png"/><Relationship Id="rId4" Type="http://schemas.openxmlformats.org/officeDocument/2006/relationships/hyperlink" Target="http://www.moh.gov.cy/" TargetMode="External"/><Relationship Id="rId9" Type="http://schemas.openxmlformats.org/officeDocument/2006/relationships/hyperlink" Target="http://www.investcyprus.org.cy/"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42910" y="2357430"/>
            <a:ext cx="7851648" cy="1571636"/>
          </a:xfrm>
        </p:spPr>
        <p:txBody>
          <a:bodyPr>
            <a:normAutofit fontScale="90000"/>
          </a:bodyPr>
          <a:lstStyle/>
          <a:p>
            <a:pPr algn="ctr" eaLnBrk="1" fontAlgn="auto" hangingPunct="1">
              <a:spcAft>
                <a:spcPts val="0"/>
              </a:spcAft>
              <a:defRPr/>
            </a:pPr>
            <a:r>
              <a:rPr lang="en-US" sz="4700" dirty="0" smtClean="0">
                <a:solidFill>
                  <a:schemeClr val="tx1"/>
                </a:solidFill>
              </a:rPr>
              <a:t/>
            </a:r>
            <a:br>
              <a:rPr lang="en-US" sz="4700" dirty="0" smtClean="0">
                <a:solidFill>
                  <a:schemeClr val="tx1"/>
                </a:solidFill>
              </a:rPr>
            </a:br>
            <a:r>
              <a:rPr lang="en-US" sz="4700" dirty="0" smtClean="0">
                <a:solidFill>
                  <a:schemeClr val="tx1"/>
                </a:solidFill>
              </a:rPr>
              <a:t/>
            </a:r>
            <a:br>
              <a:rPr lang="en-US" sz="4700" dirty="0" smtClean="0">
                <a:solidFill>
                  <a:schemeClr val="tx1"/>
                </a:solidFill>
              </a:rPr>
            </a:br>
            <a:r>
              <a:rPr lang="en-US" sz="4700" dirty="0" smtClean="0"/>
              <a:t/>
            </a:r>
            <a:br>
              <a:rPr lang="en-US" sz="4700" dirty="0" smtClean="0"/>
            </a:br>
            <a:r>
              <a:rPr lang="en-US" sz="4700" dirty="0" smtClean="0"/>
              <a:t>“Cyprus-An International Health Centre” </a:t>
            </a:r>
            <a:r>
              <a:rPr lang="en-US" sz="4400" dirty="0" smtClean="0"/>
              <a:t/>
            </a:r>
            <a:br>
              <a:rPr lang="en-US" sz="4400" dirty="0" smtClean="0"/>
            </a:br>
            <a:endParaRPr lang="el-GR" sz="4400" dirty="0"/>
          </a:p>
        </p:txBody>
      </p:sp>
      <p:sp>
        <p:nvSpPr>
          <p:cNvPr id="6" name="Subtitle 5"/>
          <p:cNvSpPr>
            <a:spLocks noGrp="1"/>
          </p:cNvSpPr>
          <p:nvPr>
            <p:ph type="subTitle" idx="1"/>
          </p:nvPr>
        </p:nvSpPr>
        <p:spPr>
          <a:xfrm>
            <a:off x="1071506" y="3857628"/>
            <a:ext cx="8072494" cy="1643074"/>
          </a:xfrm>
        </p:spPr>
        <p:txBody>
          <a:bodyPr>
            <a:noAutofit/>
          </a:bodyPr>
          <a:lstStyle/>
          <a:p>
            <a:pPr eaLnBrk="1" fontAlgn="auto" hangingPunct="1">
              <a:spcBef>
                <a:spcPts val="0"/>
              </a:spcBef>
              <a:spcAft>
                <a:spcPts val="0"/>
              </a:spcAft>
              <a:buFont typeface="Wingdings 3"/>
              <a:buNone/>
              <a:defRPr/>
            </a:pPr>
            <a:r>
              <a:rPr lang="en-US" sz="2400" b="1" i="1" dirty="0" smtClean="0"/>
              <a:t>Prof. </a:t>
            </a:r>
            <a:r>
              <a:rPr lang="en-US" sz="2400" b="1" i="1" dirty="0" err="1" smtClean="0"/>
              <a:t>Philippos</a:t>
            </a:r>
            <a:r>
              <a:rPr lang="en-US" sz="2400" b="1" i="1" dirty="0" smtClean="0"/>
              <a:t> C. </a:t>
            </a:r>
            <a:r>
              <a:rPr lang="en-US" sz="2400" b="1" i="1" dirty="0" err="1" smtClean="0"/>
              <a:t>Patsalis</a:t>
            </a:r>
            <a:endParaRPr lang="en-US" sz="2400" b="1" i="1" dirty="0" smtClean="0"/>
          </a:p>
          <a:p>
            <a:pPr lvl="6">
              <a:spcBef>
                <a:spcPts val="0"/>
              </a:spcBef>
              <a:defRPr/>
            </a:pPr>
            <a:r>
              <a:rPr lang="en-US" sz="2400" b="1" i="1" dirty="0" smtClean="0"/>
              <a:t>           Minister of Health </a:t>
            </a:r>
          </a:p>
          <a:p>
            <a:pPr lvl="6">
              <a:spcBef>
                <a:spcPts val="0"/>
              </a:spcBef>
              <a:defRPr/>
            </a:pPr>
            <a:r>
              <a:rPr lang="en-US" sz="2400" b="1" i="1" dirty="0" smtClean="0"/>
              <a:t>            Republic of Cyprus</a:t>
            </a:r>
          </a:p>
          <a:p>
            <a:pPr marL="0" lvl="6">
              <a:spcBef>
                <a:spcPts val="0"/>
              </a:spcBef>
              <a:defRPr/>
            </a:pPr>
            <a:endParaRPr lang="en-US" sz="2400" b="1" dirty="0" smtClean="0">
              <a:solidFill>
                <a:srgbClr val="002060"/>
              </a:solidFill>
            </a:endParaRPr>
          </a:p>
          <a:p>
            <a:pPr marL="0" lvl="6">
              <a:spcBef>
                <a:spcPts val="0"/>
              </a:spcBef>
              <a:defRPr/>
            </a:pPr>
            <a:endParaRPr lang="en-US" sz="600" b="1" dirty="0" smtClean="0">
              <a:solidFill>
                <a:srgbClr val="002060"/>
              </a:solidFill>
            </a:endParaRPr>
          </a:p>
          <a:p>
            <a:pPr marL="0" lvl="6">
              <a:spcBef>
                <a:spcPts val="0"/>
              </a:spcBef>
              <a:defRPr/>
            </a:pPr>
            <a:endParaRPr lang="en-US" sz="600" b="1" dirty="0" smtClean="0">
              <a:solidFill>
                <a:srgbClr val="002060"/>
              </a:solidFill>
            </a:endParaRPr>
          </a:p>
          <a:p>
            <a:pPr marL="0" lvl="6">
              <a:spcBef>
                <a:spcPts val="0"/>
              </a:spcBef>
              <a:defRPr/>
            </a:pPr>
            <a:endParaRPr lang="en-US" sz="2200" b="1" dirty="0" smtClean="0">
              <a:solidFill>
                <a:srgbClr val="002060"/>
              </a:solidFill>
            </a:endParaRPr>
          </a:p>
        </p:txBody>
      </p:sp>
      <p:pic>
        <p:nvPicPr>
          <p:cNvPr id="9220" name="Picture 2" descr="Ministry of Health"/>
          <p:cNvPicPr>
            <a:picLocks noChangeAspect="1" noChangeArrowheads="1"/>
          </p:cNvPicPr>
          <p:nvPr/>
        </p:nvPicPr>
        <p:blipFill>
          <a:blip r:embed="rId2"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9221" name="Picture 4"/>
          <p:cNvPicPr>
            <a:picLocks noChangeAspect="1" noChangeArrowheads="1"/>
          </p:cNvPicPr>
          <p:nvPr/>
        </p:nvPicPr>
        <p:blipFill>
          <a:blip r:embed="rId3" cstate="print"/>
          <a:srcRect/>
          <a:stretch>
            <a:fillRect/>
          </a:stretch>
        </p:blipFill>
        <p:spPr bwMode="auto">
          <a:xfrm>
            <a:off x="7929563" y="0"/>
            <a:ext cx="762000" cy="771525"/>
          </a:xfrm>
          <a:prstGeom prst="rect">
            <a:avLst/>
          </a:prstGeom>
          <a:noFill/>
          <a:ln w="9525">
            <a:noFill/>
            <a:miter lim="800000"/>
            <a:headEnd/>
            <a:tailEnd/>
          </a:ln>
        </p:spPr>
      </p:pic>
      <p:pic>
        <p:nvPicPr>
          <p:cNvPr id="9222" name="Picture 7" descr="CYPRUS RUSSIA HEALTH &amp; WELLNESS FORUM"/>
          <p:cNvPicPr>
            <a:picLocks noChangeAspect="1" noChangeArrowheads="1"/>
          </p:cNvPicPr>
          <p:nvPr/>
        </p:nvPicPr>
        <p:blipFill>
          <a:blip r:embed="rId4" cstate="print"/>
          <a:srcRect/>
          <a:stretch>
            <a:fillRect/>
          </a:stretch>
        </p:blipFill>
        <p:spPr bwMode="auto">
          <a:xfrm>
            <a:off x="428625" y="6072188"/>
            <a:ext cx="4214813"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8435"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18436" name="Picture 2"/>
          <p:cNvPicPr>
            <a:picLocks noGrp="1" noChangeAspect="1" noChangeArrowheads="1"/>
          </p:cNvPicPr>
          <p:nvPr>
            <p:ph idx="1"/>
          </p:nvPr>
        </p:nvPicPr>
        <p:blipFill>
          <a:blip r:embed="rId5" cstate="print"/>
          <a:srcRect/>
          <a:stretch>
            <a:fillRect/>
          </a:stretch>
        </p:blipFill>
        <p:spPr>
          <a:xfrm>
            <a:off x="500063" y="1643063"/>
            <a:ext cx="8229600" cy="1660525"/>
          </a:xfrm>
        </p:spPr>
      </p:pic>
      <p:pic>
        <p:nvPicPr>
          <p:cNvPr id="18437" name="Picture 6"/>
          <p:cNvPicPr>
            <a:picLocks noChangeAspect="1"/>
          </p:cNvPicPr>
          <p:nvPr/>
        </p:nvPicPr>
        <p:blipFill>
          <a:blip r:embed="rId6" cstate="print"/>
          <a:srcRect/>
          <a:stretch>
            <a:fillRect/>
          </a:stretch>
        </p:blipFill>
        <p:spPr bwMode="auto">
          <a:xfrm>
            <a:off x="2700338" y="3429000"/>
            <a:ext cx="5026025" cy="2859088"/>
          </a:xfrm>
          <a:prstGeom prst="rect">
            <a:avLst/>
          </a:prstGeom>
          <a:noFill/>
          <a:ln w="9525">
            <a:noFill/>
            <a:miter lim="800000"/>
            <a:headEnd/>
            <a:tailEnd/>
          </a:ln>
        </p:spPr>
      </p:pic>
      <p:sp>
        <p:nvSpPr>
          <p:cNvPr id="18438" name="TextBox 6"/>
          <p:cNvSpPr txBox="1">
            <a:spLocks noChangeArrowheads="1"/>
          </p:cNvSpPr>
          <p:nvPr/>
        </p:nvSpPr>
        <p:spPr bwMode="auto">
          <a:xfrm>
            <a:off x="6227763" y="6381750"/>
            <a:ext cx="2665412" cy="276225"/>
          </a:xfrm>
          <a:prstGeom prst="rect">
            <a:avLst/>
          </a:prstGeom>
          <a:noFill/>
          <a:ln w="9525">
            <a:noFill/>
            <a:miter lim="800000"/>
            <a:headEnd/>
            <a:tailEnd/>
          </a:ln>
        </p:spPr>
        <p:txBody>
          <a:bodyPr>
            <a:spAutoFit/>
          </a:bodyPr>
          <a:lstStyle/>
          <a:p>
            <a:r>
              <a:rPr lang="en-US" sz="1200"/>
              <a:t>Health Monitoring Unit, MOH, 2014 </a:t>
            </a:r>
            <a:endParaRPr lang="el-GR" sz="1200"/>
          </a:p>
        </p:txBody>
      </p:sp>
      <p:sp>
        <p:nvSpPr>
          <p:cNvPr id="7" name="Date Placeholder 6"/>
          <p:cNvSpPr>
            <a:spLocks noGrp="1"/>
          </p:cNvSpPr>
          <p:nvPr>
            <p:ph type="dt" sz="quarter" idx="10"/>
          </p:nvPr>
        </p:nvSpPr>
        <p:spPr/>
        <p:txBody>
          <a:bodyPr/>
          <a:lstStyle/>
          <a:p>
            <a:pPr>
              <a:defRPr/>
            </a:pPr>
            <a:fld id="{047B30F0-99B4-4FDE-9305-0C635A36BF6E}" type="datetime1">
              <a:rPr lang="el-GR"/>
              <a:pPr>
                <a:defRPr/>
              </a:pPr>
              <a:t>9/10/2014</a:t>
            </a:fld>
            <a:endParaRPr lang="el-GR"/>
          </a:p>
        </p:txBody>
      </p:sp>
      <p:sp>
        <p:nvSpPr>
          <p:cNvPr id="8" name="Slide Number Placeholder 7"/>
          <p:cNvSpPr>
            <a:spLocks noGrp="1"/>
          </p:cNvSpPr>
          <p:nvPr>
            <p:ph type="sldNum" sz="quarter" idx="12"/>
          </p:nvPr>
        </p:nvSpPr>
        <p:spPr/>
        <p:txBody>
          <a:bodyPr/>
          <a:lstStyle/>
          <a:p>
            <a:pPr>
              <a:defRPr/>
            </a:pPr>
            <a:fld id="{C4468717-1B9A-4797-8D94-7FA93B9581AF}" type="slidenum">
              <a:rPr lang="el-GR" smtClean="0"/>
              <a:pPr>
                <a:defRPr/>
              </a:pPr>
              <a:t>10</a:t>
            </a:fld>
            <a:endParaRPr lang="el-GR"/>
          </a:p>
        </p:txBody>
      </p:sp>
      <p:sp>
        <p:nvSpPr>
          <p:cNvPr id="9" name="Footer Placeholder 8"/>
          <p:cNvSpPr>
            <a:spLocks noGrp="1"/>
          </p:cNvSpPr>
          <p:nvPr>
            <p:ph type="ftr" sz="quarter" idx="11"/>
          </p:nvPr>
        </p:nvSpPr>
        <p:spPr/>
        <p:txBody>
          <a:bodyPr/>
          <a:lstStyle/>
          <a:p>
            <a:pPr>
              <a:defRPr/>
            </a:pPr>
            <a:r>
              <a:rPr lang="en-US"/>
              <a:t>Cyprus-Russian Health and Wellness Forum</a:t>
            </a:r>
            <a:endParaRPr lang="el-GR"/>
          </a:p>
        </p:txBody>
      </p:sp>
      <p:sp>
        <p:nvSpPr>
          <p:cNvPr id="11" name="Content Placeholder 8"/>
          <p:cNvSpPr txBox="1">
            <a:spLocks/>
          </p:cNvSpPr>
          <p:nvPr/>
        </p:nvSpPr>
        <p:spPr bwMode="auto">
          <a:xfrm>
            <a:off x="428625" y="1143000"/>
            <a:ext cx="4143375" cy="5000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effectLst>
                  <a:outerShdw blurRad="38100" dist="38100" dir="2700000" algn="tl">
                    <a:srgbClr val="000000">
                      <a:alpha val="43137"/>
                    </a:srgbClr>
                  </a:outerShdw>
                </a:effectLst>
                <a:latin typeface="+mn-lt"/>
              </a:rPr>
              <a:t>Causes of Death</a:t>
            </a:r>
          </a:p>
          <a:p>
            <a:pPr marL="365125" indent="-255588"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9459"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2571750" y="1000125"/>
            <a:ext cx="5857875" cy="5286375"/>
          </a:xfrm>
          <a:prstGeom prst="rect">
            <a:avLst/>
          </a:prstGeom>
          <a:noFill/>
          <a:ln w="3175">
            <a:solidFill>
              <a:schemeClr val="bg1">
                <a:lumMod val="95000"/>
              </a:schemeClr>
            </a:solidFill>
            <a:miter lim="800000"/>
            <a:headEnd/>
            <a:tailEnd/>
          </a:ln>
        </p:spPr>
      </p:pic>
      <p:sp>
        <p:nvSpPr>
          <p:cNvPr id="5" name="Date Placeholder 4"/>
          <p:cNvSpPr>
            <a:spLocks noGrp="1"/>
          </p:cNvSpPr>
          <p:nvPr>
            <p:ph type="dt" sz="quarter" idx="10"/>
          </p:nvPr>
        </p:nvSpPr>
        <p:spPr/>
        <p:txBody>
          <a:bodyPr/>
          <a:lstStyle/>
          <a:p>
            <a:pPr>
              <a:defRPr/>
            </a:pPr>
            <a:fld id="{D306AEC8-1556-421F-B3E4-47927F4EE808}" type="datetime1">
              <a:rPr lang="el-GR"/>
              <a:pPr>
                <a:defRPr/>
              </a:pPr>
              <a:t>9/10/2014</a:t>
            </a:fld>
            <a:endParaRPr lang="el-GR"/>
          </a:p>
        </p:txBody>
      </p:sp>
      <p:sp>
        <p:nvSpPr>
          <p:cNvPr id="6" name="Slide Number Placeholder 5"/>
          <p:cNvSpPr>
            <a:spLocks noGrp="1"/>
          </p:cNvSpPr>
          <p:nvPr>
            <p:ph type="sldNum" sz="quarter" idx="12"/>
          </p:nvPr>
        </p:nvSpPr>
        <p:spPr/>
        <p:txBody>
          <a:bodyPr/>
          <a:lstStyle/>
          <a:p>
            <a:pPr>
              <a:defRPr/>
            </a:pPr>
            <a:fld id="{43419C9B-234A-453C-AA14-287B0E8C400F}" type="slidenum">
              <a:rPr lang="el-GR" smtClean="0"/>
              <a:pPr>
                <a:defRPr/>
              </a:pPr>
              <a:t>11</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214313" y="2857500"/>
            <a:ext cx="2000250" cy="714375"/>
          </a:xfrm>
          <a:prstGeom prst="rect">
            <a:avLst/>
          </a:prstGeom>
          <a:noFill/>
          <a:ln w="9525">
            <a:noFill/>
            <a:miter lim="800000"/>
            <a:headEnd/>
            <a:tailEnd/>
          </a:ln>
        </p:spPr>
        <p:txBody>
          <a:bodyPr/>
          <a:lstStyle/>
          <a:p>
            <a:pPr marL="365125" indent="-255588" algn="ctr" eaLnBrk="0" hangingPunct="0">
              <a:spcBef>
                <a:spcPts val="400"/>
              </a:spcBef>
              <a:buClr>
                <a:schemeClr val="accent1"/>
              </a:buClr>
              <a:buSzPct val="68000"/>
              <a:buFont typeface="Wingdings 3" pitchFamily="18" charset="2"/>
              <a:buNone/>
              <a:defRPr/>
            </a:pPr>
            <a:r>
              <a:rPr lang="en-US" sz="2000" b="1" dirty="0">
                <a:effectLst>
                  <a:outerShdw blurRad="38100" dist="38100" dir="2700000" algn="tl">
                    <a:srgbClr val="000000">
                      <a:alpha val="43137"/>
                    </a:srgbClr>
                  </a:outerShdw>
                </a:effectLst>
                <a:latin typeface="+mn-lt"/>
              </a:rPr>
              <a:t>Cancer Incidence</a:t>
            </a:r>
          </a:p>
          <a:p>
            <a:pPr marL="365125" indent="-255588" algn="ctr"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0483"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20484" name="Picture 3"/>
          <p:cNvPicPr>
            <a:picLocks noGrp="1" noChangeAspect="1" noChangeArrowheads="1"/>
          </p:cNvPicPr>
          <p:nvPr>
            <p:ph idx="1"/>
          </p:nvPr>
        </p:nvPicPr>
        <p:blipFill>
          <a:blip r:embed="rId5" cstate="print"/>
          <a:srcRect/>
          <a:stretch>
            <a:fillRect/>
          </a:stretch>
        </p:blipFill>
        <p:spPr>
          <a:xfrm>
            <a:off x="428625" y="1357313"/>
            <a:ext cx="8240713" cy="4000500"/>
          </a:xfrm>
        </p:spPr>
      </p:pic>
      <p:sp>
        <p:nvSpPr>
          <p:cNvPr id="20485" name="TextBox 5"/>
          <p:cNvSpPr txBox="1">
            <a:spLocks noChangeArrowheads="1"/>
          </p:cNvSpPr>
          <p:nvPr/>
        </p:nvSpPr>
        <p:spPr bwMode="auto">
          <a:xfrm>
            <a:off x="6804025" y="5805488"/>
            <a:ext cx="2016125" cy="261937"/>
          </a:xfrm>
          <a:prstGeom prst="rect">
            <a:avLst/>
          </a:prstGeom>
          <a:noFill/>
          <a:ln w="9525">
            <a:noFill/>
            <a:miter lim="800000"/>
            <a:headEnd/>
            <a:tailEnd/>
          </a:ln>
        </p:spPr>
        <p:txBody>
          <a:bodyPr>
            <a:spAutoFit/>
          </a:bodyPr>
          <a:lstStyle/>
          <a:p>
            <a:r>
              <a:rPr lang="en-US" sz="1100"/>
              <a:t>Statistical Service, 2011</a:t>
            </a:r>
            <a:endParaRPr lang="el-GR" sz="1100"/>
          </a:p>
        </p:txBody>
      </p:sp>
      <p:sp>
        <p:nvSpPr>
          <p:cNvPr id="6" name="Date Placeholder 5"/>
          <p:cNvSpPr>
            <a:spLocks noGrp="1"/>
          </p:cNvSpPr>
          <p:nvPr>
            <p:ph type="dt" sz="quarter" idx="10"/>
          </p:nvPr>
        </p:nvSpPr>
        <p:spPr/>
        <p:txBody>
          <a:bodyPr/>
          <a:lstStyle/>
          <a:p>
            <a:pPr>
              <a:defRPr/>
            </a:pPr>
            <a:fld id="{A5C668AD-DE63-4647-82FC-B6613C7F15C9}"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85F04354-EEC9-420D-8698-3374C3A48DB7}" type="slidenum">
              <a:rPr lang="el-GR" smtClean="0"/>
              <a:pPr>
                <a:defRPr/>
              </a:pPr>
              <a:t>12</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571500" y="928688"/>
            <a:ext cx="4071938" cy="714375"/>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effectLst>
                  <a:outerShdw blurRad="38100" dist="38100" dir="2700000" algn="tl">
                    <a:srgbClr val="000000">
                      <a:alpha val="43137"/>
                    </a:srgbClr>
                  </a:outerShdw>
                </a:effectLst>
                <a:latin typeface="+mn-lt"/>
              </a:rPr>
              <a:t>Health Indicators</a:t>
            </a: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1507"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21508" name="Content Placeholder 9"/>
          <p:cNvPicPr>
            <a:picLocks noGrp="1" noChangeAspect="1"/>
          </p:cNvPicPr>
          <p:nvPr>
            <p:ph idx="1"/>
          </p:nvPr>
        </p:nvPicPr>
        <p:blipFill>
          <a:blip r:embed="rId5" cstate="print"/>
          <a:srcRect/>
          <a:stretch>
            <a:fillRect/>
          </a:stretch>
        </p:blipFill>
        <p:spPr>
          <a:xfrm>
            <a:off x="2643188" y="1500188"/>
            <a:ext cx="5230812" cy="4065587"/>
          </a:xfrm>
        </p:spPr>
      </p:pic>
      <p:sp>
        <p:nvSpPr>
          <p:cNvPr id="11" name="Date Placeholder 10"/>
          <p:cNvSpPr>
            <a:spLocks noGrp="1"/>
          </p:cNvSpPr>
          <p:nvPr>
            <p:ph type="dt" sz="quarter" idx="10"/>
          </p:nvPr>
        </p:nvSpPr>
        <p:spPr/>
        <p:txBody>
          <a:bodyPr/>
          <a:lstStyle/>
          <a:p>
            <a:pPr>
              <a:defRPr/>
            </a:pPr>
            <a:fld id="{C891F04D-67AC-4A40-B453-27D992E68DB3}" type="datetime1">
              <a:rPr lang="el-GR"/>
              <a:pPr>
                <a:defRPr/>
              </a:pPr>
              <a:t>9/10/2014</a:t>
            </a:fld>
            <a:endParaRPr lang="el-GR"/>
          </a:p>
        </p:txBody>
      </p:sp>
      <p:sp>
        <p:nvSpPr>
          <p:cNvPr id="12" name="Slide Number Placeholder 11"/>
          <p:cNvSpPr>
            <a:spLocks noGrp="1"/>
          </p:cNvSpPr>
          <p:nvPr>
            <p:ph type="sldNum" sz="quarter" idx="12"/>
          </p:nvPr>
        </p:nvSpPr>
        <p:spPr/>
        <p:txBody>
          <a:bodyPr/>
          <a:lstStyle/>
          <a:p>
            <a:pPr>
              <a:defRPr/>
            </a:pPr>
            <a:fld id="{A03AAB41-AB79-4F6E-A945-5D230857F448}" type="slidenum">
              <a:rPr lang="el-GR" smtClean="0"/>
              <a:pPr>
                <a:defRPr/>
              </a:pPr>
              <a:t>13</a:t>
            </a:fld>
            <a:endParaRPr lang="el-GR"/>
          </a:p>
        </p:txBody>
      </p:sp>
      <p:sp>
        <p:nvSpPr>
          <p:cNvPr id="13" name="Footer Placeholder 12"/>
          <p:cNvSpPr>
            <a:spLocks noGrp="1"/>
          </p:cNvSpPr>
          <p:nvPr>
            <p:ph type="ftr" sz="quarter" idx="11"/>
          </p:nvPr>
        </p:nvSpPr>
        <p:spPr/>
        <p:txBody>
          <a:bodyPr/>
          <a:lstStyle/>
          <a:p>
            <a:pPr>
              <a:defRPr/>
            </a:pPr>
            <a:r>
              <a:rPr lang="en-US"/>
              <a:t>Cyprus-Russian Health and Wellness Forum</a:t>
            </a:r>
            <a:endParaRPr lang="el-GR"/>
          </a:p>
        </p:txBody>
      </p:sp>
      <p:sp>
        <p:nvSpPr>
          <p:cNvPr id="8" name="Content Placeholder 8"/>
          <p:cNvSpPr txBox="1">
            <a:spLocks/>
          </p:cNvSpPr>
          <p:nvPr/>
        </p:nvSpPr>
        <p:spPr bwMode="auto">
          <a:xfrm>
            <a:off x="214313" y="2857500"/>
            <a:ext cx="2000250" cy="714375"/>
          </a:xfrm>
          <a:prstGeom prst="rect">
            <a:avLst/>
          </a:prstGeom>
          <a:noFill/>
          <a:ln w="9525">
            <a:noFill/>
            <a:miter lim="800000"/>
            <a:headEnd/>
            <a:tailEnd/>
          </a:ln>
        </p:spPr>
        <p:txBody>
          <a:bodyPr/>
          <a:lstStyle/>
          <a:p>
            <a:pPr marL="365125" indent="-255588" algn="ctr" eaLnBrk="0" hangingPunct="0">
              <a:spcBef>
                <a:spcPts val="400"/>
              </a:spcBef>
              <a:buClr>
                <a:schemeClr val="accent1"/>
              </a:buClr>
              <a:buSzPct val="68000"/>
              <a:buFont typeface="Wingdings 3" pitchFamily="18" charset="2"/>
              <a:buNone/>
              <a:defRPr/>
            </a:pPr>
            <a:r>
              <a:rPr lang="en-US" sz="2000" b="1" dirty="0">
                <a:effectLst>
                  <a:outerShdw blurRad="38100" dist="38100" dir="2700000" algn="tl">
                    <a:srgbClr val="000000">
                      <a:alpha val="43137"/>
                    </a:srgbClr>
                  </a:outerShdw>
                </a:effectLst>
                <a:latin typeface="+mn-lt"/>
              </a:rPr>
              <a:t>Infant Mortality</a:t>
            </a:r>
          </a:p>
          <a:p>
            <a:pPr marL="365125" indent="-255588" algn="ctr"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2531"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22532" name="Content Placeholder 8"/>
          <p:cNvPicPr>
            <a:picLocks noChangeAspect="1"/>
          </p:cNvPicPr>
          <p:nvPr/>
        </p:nvPicPr>
        <p:blipFill>
          <a:blip r:embed="rId5" cstate="print"/>
          <a:srcRect/>
          <a:stretch>
            <a:fillRect/>
          </a:stretch>
        </p:blipFill>
        <p:spPr bwMode="auto">
          <a:xfrm>
            <a:off x="714375" y="1785938"/>
            <a:ext cx="3770313" cy="3714750"/>
          </a:xfrm>
          <a:prstGeom prst="rect">
            <a:avLst/>
          </a:prstGeom>
          <a:noFill/>
          <a:ln w="9525">
            <a:noFill/>
            <a:miter lim="800000"/>
            <a:headEnd/>
            <a:tailEnd/>
          </a:ln>
        </p:spPr>
      </p:pic>
      <p:pic>
        <p:nvPicPr>
          <p:cNvPr id="22533" name="Picture 11"/>
          <p:cNvPicPr>
            <a:picLocks noChangeAspect="1"/>
          </p:cNvPicPr>
          <p:nvPr/>
        </p:nvPicPr>
        <p:blipFill>
          <a:blip r:embed="rId6" cstate="print"/>
          <a:srcRect/>
          <a:stretch>
            <a:fillRect/>
          </a:stretch>
        </p:blipFill>
        <p:spPr bwMode="auto">
          <a:xfrm>
            <a:off x="4714875" y="1785938"/>
            <a:ext cx="3571875" cy="371475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7312595F-EC23-4295-B580-6D9B9F40D371}"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7DB180D0-A836-42A9-BBFB-D0B170780C17}" type="slidenum">
              <a:rPr lang="el-GR" smtClean="0"/>
              <a:pPr>
                <a:defRPr/>
              </a:pPr>
              <a:t>14</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571500" y="1143000"/>
            <a:ext cx="4500563" cy="571500"/>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effectLst>
                  <a:outerShdw blurRad="38100" dist="38100" dir="2700000" algn="tl">
                    <a:srgbClr val="000000">
                      <a:alpha val="43137"/>
                    </a:srgbClr>
                  </a:outerShdw>
                </a:effectLst>
                <a:latin typeface="+mn-lt"/>
              </a:rPr>
              <a:t>Life Expectancy </a:t>
            </a: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3555"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23556" name="Picture 7"/>
          <p:cNvPicPr>
            <a:picLocks noChangeAspect="1"/>
          </p:cNvPicPr>
          <p:nvPr/>
        </p:nvPicPr>
        <p:blipFill>
          <a:blip r:embed="rId5" cstate="print"/>
          <a:srcRect/>
          <a:stretch>
            <a:fillRect/>
          </a:stretch>
        </p:blipFill>
        <p:spPr bwMode="auto">
          <a:xfrm>
            <a:off x="827088" y="1700213"/>
            <a:ext cx="3714750" cy="3714750"/>
          </a:xfrm>
          <a:prstGeom prst="rect">
            <a:avLst/>
          </a:prstGeom>
          <a:noFill/>
          <a:ln w="9525">
            <a:noFill/>
            <a:miter lim="800000"/>
            <a:headEnd/>
            <a:tailEnd/>
          </a:ln>
        </p:spPr>
      </p:pic>
      <p:pic>
        <p:nvPicPr>
          <p:cNvPr id="23557" name="Picture 8"/>
          <p:cNvPicPr>
            <a:picLocks noChangeAspect="1"/>
          </p:cNvPicPr>
          <p:nvPr/>
        </p:nvPicPr>
        <p:blipFill>
          <a:blip r:embed="rId6" cstate="print"/>
          <a:srcRect/>
          <a:stretch>
            <a:fillRect/>
          </a:stretch>
        </p:blipFill>
        <p:spPr bwMode="auto">
          <a:xfrm>
            <a:off x="4859338" y="1700213"/>
            <a:ext cx="3714750" cy="371475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6D8A53F8-5577-4B84-96E6-7F306E69EF38}"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128770BC-3163-4568-ADF8-AABC28ACE8CF}" type="slidenum">
              <a:rPr lang="el-GR" smtClean="0"/>
              <a:pPr>
                <a:defRPr/>
              </a:pPr>
              <a:t>15</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571500" y="1071563"/>
            <a:ext cx="4429125" cy="500062"/>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effectLst>
                  <a:outerShdw blurRad="38100" dist="38100" dir="2700000" algn="tl">
                    <a:srgbClr val="000000">
                      <a:alpha val="43137"/>
                    </a:srgbClr>
                  </a:outerShdw>
                </a:effectLst>
                <a:latin typeface="+mn-lt"/>
              </a:rPr>
              <a:t>Healthy Life Years</a:t>
            </a:r>
          </a:p>
          <a:p>
            <a:pPr marL="365125" indent="-255588" algn="ctr"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sz="3200" dirty="0" smtClean="0"/>
              <a:t>C. Cyprus:</a:t>
            </a:r>
            <a:br>
              <a:rPr lang="en-US" sz="3200" dirty="0" smtClean="0"/>
            </a:br>
            <a:r>
              <a:rPr lang="en-US" sz="3200" dirty="0" smtClean="0"/>
              <a:t>Health System and the Current Reforms</a:t>
            </a:r>
            <a:endParaRPr lang="el-GR" sz="3200" dirty="0"/>
          </a:p>
        </p:txBody>
      </p:sp>
      <p:sp>
        <p:nvSpPr>
          <p:cNvPr id="24579" name="Subtitle 4"/>
          <p:cNvSpPr>
            <a:spLocks noGrp="1"/>
          </p:cNvSpPr>
          <p:nvPr>
            <p:ph type="subTitle" idx="1"/>
          </p:nvPr>
        </p:nvSpPr>
        <p:spPr>
          <a:xfrm>
            <a:off x="685800" y="3611563"/>
            <a:ext cx="7772400" cy="1200150"/>
          </a:xfrm>
        </p:spPr>
        <p:txBody>
          <a:bodyPr/>
          <a:lstStyle/>
          <a:p>
            <a:pPr marR="0" eaLnBrk="1" hangingPunct="1"/>
            <a:endParaRPr lang="el-GR" smtClean="0"/>
          </a:p>
        </p:txBody>
      </p:sp>
      <p:pic>
        <p:nvPicPr>
          <p:cNvPr id="24580"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4581"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500034" y="1500174"/>
          <a:ext cx="822960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857232"/>
            <a:ext cx="8229600" cy="714380"/>
          </a:xfrm>
        </p:spPr>
        <p:txBody>
          <a:bodyPr>
            <a:noAutofit/>
          </a:bodyPr>
          <a:lstStyle/>
          <a:p>
            <a:pPr eaLnBrk="1" fontAlgn="auto" hangingPunct="1">
              <a:spcAft>
                <a:spcPts val="0"/>
              </a:spcAft>
              <a:defRPr/>
            </a:pPr>
            <a:r>
              <a:rPr lang="en-US" sz="3000" dirty="0" smtClean="0"/>
              <a:t>The current Health System</a:t>
            </a:r>
            <a:endParaRPr lang="el-GR" sz="3000" dirty="0"/>
          </a:p>
        </p:txBody>
      </p:sp>
      <p:pic>
        <p:nvPicPr>
          <p:cNvPr id="25604" name="Picture 2" descr="Ministry of Health"/>
          <p:cNvPicPr>
            <a:picLocks noChangeAspect="1" noChangeArrowheads="1"/>
          </p:cNvPicPr>
          <p:nvPr/>
        </p:nvPicPr>
        <p:blipFill>
          <a:blip r:embed="rId8"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5605" name="Picture 4"/>
          <p:cNvPicPr>
            <a:picLocks noChangeAspect="1" noChangeArrowheads="1"/>
          </p:cNvPicPr>
          <p:nvPr/>
        </p:nvPicPr>
        <p:blipFill>
          <a:blip r:embed="rId9" cstate="print"/>
          <a:srcRect/>
          <a:stretch>
            <a:fillRect/>
          </a:stretch>
        </p:blipFill>
        <p:spPr bwMode="auto">
          <a:xfrm>
            <a:off x="7929563" y="0"/>
            <a:ext cx="762000" cy="771525"/>
          </a:xfrm>
          <a:prstGeom prst="rect">
            <a:avLst/>
          </a:prstGeom>
          <a:noFill/>
          <a:ln w="9525">
            <a:noFill/>
            <a:miter lim="800000"/>
            <a:headEnd/>
            <a:tailEnd/>
          </a:ln>
        </p:spPr>
      </p:pic>
      <p:sp>
        <p:nvSpPr>
          <p:cNvPr id="11" name="Up-Down Arrow 10"/>
          <p:cNvSpPr/>
          <p:nvPr/>
        </p:nvSpPr>
        <p:spPr>
          <a:xfrm>
            <a:off x="5857875" y="3513138"/>
            <a:ext cx="357188" cy="8572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cxnSp>
        <p:nvCxnSpPr>
          <p:cNvPr id="13" name="Elbow Connector 12"/>
          <p:cNvCxnSpPr/>
          <p:nvPr/>
        </p:nvCxnSpPr>
        <p:spPr>
          <a:xfrm>
            <a:off x="2714625" y="4429125"/>
            <a:ext cx="1143000" cy="785813"/>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2357438" y="2857500"/>
            <a:ext cx="1357312" cy="642938"/>
          </a:xfrm>
          <a:prstGeom prst="bentConnector3">
            <a:avLst>
              <a:gd name="adj1" fmla="val 50000"/>
            </a:avLst>
          </a:prstGeom>
          <a:ln w="25400" cmpd="dbl">
            <a:headEnd w="lg" len="med"/>
            <a:tailEnd type="arrow" w="lg" len="med"/>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quarter" idx="10"/>
          </p:nvPr>
        </p:nvSpPr>
        <p:spPr>
          <a:xfrm>
            <a:off x="6858000" y="6492875"/>
            <a:ext cx="1919288" cy="365125"/>
          </a:xfrm>
        </p:spPr>
        <p:txBody>
          <a:bodyPr/>
          <a:lstStyle/>
          <a:p>
            <a:pPr>
              <a:defRPr/>
            </a:pPr>
            <a:fld id="{707B1F0A-A947-4B7C-B1D6-6484C518858C}" type="datetime1">
              <a:rPr lang="el-GR"/>
              <a:pPr>
                <a:defRPr/>
              </a:pPr>
              <a:t>9/10/2014</a:t>
            </a:fld>
            <a:endParaRPr lang="el-GR" dirty="0"/>
          </a:p>
        </p:txBody>
      </p:sp>
      <p:sp>
        <p:nvSpPr>
          <p:cNvPr id="12" name="Slide Number Placeholder 11"/>
          <p:cNvSpPr>
            <a:spLocks noGrp="1"/>
          </p:cNvSpPr>
          <p:nvPr>
            <p:ph type="sldNum" sz="quarter" idx="12"/>
          </p:nvPr>
        </p:nvSpPr>
        <p:spPr/>
        <p:txBody>
          <a:bodyPr/>
          <a:lstStyle/>
          <a:p>
            <a:pPr>
              <a:defRPr/>
            </a:pPr>
            <a:fld id="{D1EF40DD-04CC-487D-BACD-8A3A2DD08617}" type="slidenum">
              <a:rPr lang="el-GR" smtClean="0"/>
              <a:pPr>
                <a:defRPr/>
              </a:pPr>
              <a:t>17</a:t>
            </a:fld>
            <a:endParaRPr lang="el-GR" dirty="0"/>
          </a:p>
        </p:txBody>
      </p:sp>
      <p:sp>
        <p:nvSpPr>
          <p:cNvPr id="14" name="Footer Placeholder 13"/>
          <p:cNvSpPr>
            <a:spLocks noGrp="1"/>
          </p:cNvSpPr>
          <p:nvPr>
            <p:ph type="ftr" sz="quarter" idx="11"/>
          </p:nvPr>
        </p:nvSpPr>
        <p:spPr>
          <a:xfrm>
            <a:off x="4643438" y="6492875"/>
            <a:ext cx="2351087" cy="365125"/>
          </a:xfrm>
        </p:spPr>
        <p:txBody>
          <a:bodyPr/>
          <a:lstStyle/>
          <a:p>
            <a:pPr>
              <a:defRPr/>
            </a:pPr>
            <a:r>
              <a:rPr lang="en-US" dirty="0"/>
              <a:t>Cyprus-Russian Health and Wellness Forum</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6627"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graphicFrame>
        <p:nvGraphicFramePr>
          <p:cNvPr id="7" name="Table 6"/>
          <p:cNvGraphicFramePr>
            <a:graphicFrameLocks noGrp="1"/>
          </p:cNvGraphicFramePr>
          <p:nvPr/>
        </p:nvGraphicFramePr>
        <p:xfrm>
          <a:off x="857250" y="1785938"/>
          <a:ext cx="7143800" cy="3669907"/>
        </p:xfrm>
        <a:graphic>
          <a:graphicData uri="http://schemas.openxmlformats.org/drawingml/2006/table">
            <a:tbl>
              <a:tblPr firstRow="1" bandRow="1">
                <a:tableStyleId>{5C22544A-7EE6-4342-B048-85BDC9FD1C3A}</a:tableStyleId>
              </a:tblPr>
              <a:tblGrid>
                <a:gridCol w="3000396"/>
                <a:gridCol w="1214446"/>
                <a:gridCol w="1357322"/>
                <a:gridCol w="1571636"/>
              </a:tblGrid>
              <a:tr h="714380">
                <a:tc>
                  <a:txBody>
                    <a:bodyPr/>
                    <a:lstStyle/>
                    <a:p>
                      <a:pPr algn="ctr"/>
                      <a:r>
                        <a:rPr lang="en-US" sz="1600" dirty="0" smtClean="0">
                          <a:effectLst>
                            <a:outerShdw blurRad="38100" dist="38100" dir="2700000" algn="tl">
                              <a:srgbClr val="000000">
                                <a:alpha val="43137"/>
                              </a:srgbClr>
                            </a:outerShdw>
                          </a:effectLst>
                        </a:rPr>
                        <a:t>Hospital </a:t>
                      </a:r>
                    </a:p>
                    <a:p>
                      <a:pPr algn="ctr"/>
                      <a:r>
                        <a:rPr lang="en-US" sz="1600" dirty="0" smtClean="0">
                          <a:effectLst>
                            <a:outerShdw blurRad="38100" dist="38100" dir="2700000" algn="tl">
                              <a:srgbClr val="000000">
                                <a:alpha val="43137"/>
                              </a:srgbClr>
                            </a:outerShdw>
                          </a:effectLst>
                        </a:rPr>
                        <a:t>Category</a:t>
                      </a:r>
                      <a:endParaRPr lang="el-GR"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Number</a:t>
                      </a:r>
                      <a:r>
                        <a:rPr lang="en-US" sz="1600" baseline="0" dirty="0" smtClean="0">
                          <a:effectLst>
                            <a:outerShdw blurRad="38100" dist="38100" dir="2700000" algn="tl">
                              <a:srgbClr val="000000">
                                <a:alpha val="43137"/>
                              </a:srgbClr>
                            </a:outerShdw>
                          </a:effectLst>
                        </a:rPr>
                        <a:t> </a:t>
                      </a:r>
                    </a:p>
                    <a:p>
                      <a:pPr algn="ctr"/>
                      <a:r>
                        <a:rPr lang="en-US" sz="1600" baseline="0" dirty="0" smtClean="0">
                          <a:effectLst>
                            <a:outerShdw blurRad="38100" dist="38100" dir="2700000" algn="tl">
                              <a:srgbClr val="000000">
                                <a:alpha val="43137"/>
                              </a:srgbClr>
                            </a:outerShdw>
                          </a:effectLst>
                        </a:rPr>
                        <a:t>of Beds</a:t>
                      </a:r>
                      <a:endParaRPr lang="el-GR" sz="1600" dirty="0" smtClean="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Number </a:t>
                      </a:r>
                    </a:p>
                    <a:p>
                      <a:pPr algn="ctr"/>
                      <a:r>
                        <a:rPr lang="en-US" sz="1600" dirty="0" smtClean="0">
                          <a:effectLst>
                            <a:outerShdw blurRad="38100" dist="38100" dir="2700000" algn="tl">
                              <a:srgbClr val="000000">
                                <a:alpha val="43137"/>
                              </a:srgbClr>
                            </a:outerShdw>
                          </a:effectLst>
                        </a:rPr>
                        <a:t>of Staff</a:t>
                      </a:r>
                      <a:endParaRPr lang="el-GR" sz="1600" dirty="0" smtClean="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Staff per Hospital Bed</a:t>
                      </a:r>
                      <a:endParaRPr lang="el-GR" sz="1600" dirty="0">
                        <a:effectLst>
                          <a:outerShdw blurRad="38100" dist="38100" dir="2700000" algn="tl">
                            <a:srgbClr val="000000">
                              <a:alpha val="43137"/>
                            </a:srgbClr>
                          </a:outerShdw>
                        </a:effectLst>
                      </a:endParaRPr>
                    </a:p>
                  </a:txBody>
                  <a:tcPr/>
                </a:tc>
              </a:tr>
              <a:tr h="361960">
                <a:tc>
                  <a:txBody>
                    <a:bodyPr/>
                    <a:lstStyle/>
                    <a:p>
                      <a:pPr algn="l"/>
                      <a:r>
                        <a:rPr lang="en-US" sz="1400" dirty="0" smtClean="0"/>
                        <a:t>Nicosia General Hospital</a:t>
                      </a:r>
                      <a:endParaRPr lang="el-GR" sz="1400" dirty="0"/>
                    </a:p>
                  </a:txBody>
                  <a:tcPr/>
                </a:tc>
                <a:tc>
                  <a:txBody>
                    <a:bodyPr/>
                    <a:lstStyle/>
                    <a:p>
                      <a:pPr marL="0" indent="0" algn="ctr"/>
                      <a:r>
                        <a:rPr lang="en-US" sz="1400" dirty="0" smtClean="0"/>
                        <a:t>494</a:t>
                      </a:r>
                      <a:endParaRPr lang="el-GR" sz="1400" dirty="0"/>
                    </a:p>
                  </a:txBody>
                  <a:tcPr/>
                </a:tc>
                <a:tc>
                  <a:txBody>
                    <a:bodyPr/>
                    <a:lstStyle/>
                    <a:p>
                      <a:pPr algn="ctr"/>
                      <a:r>
                        <a:rPr lang="en-US" sz="1400" dirty="0" smtClean="0"/>
                        <a:t>2164</a:t>
                      </a:r>
                      <a:endParaRPr lang="el-GR" sz="1400" dirty="0"/>
                    </a:p>
                  </a:txBody>
                  <a:tcPr/>
                </a:tc>
                <a:tc>
                  <a:txBody>
                    <a:bodyPr/>
                    <a:lstStyle/>
                    <a:p>
                      <a:pPr algn="ctr"/>
                      <a:r>
                        <a:rPr lang="en-US" sz="1400" dirty="0" smtClean="0"/>
                        <a:t>4.38</a:t>
                      </a:r>
                      <a:endParaRPr lang="el-GR" sz="1400" dirty="0"/>
                    </a:p>
                  </a:txBody>
                  <a:tcPr/>
                </a:tc>
              </a:tr>
              <a:tr h="285752">
                <a:tc>
                  <a:txBody>
                    <a:bodyPr/>
                    <a:lstStyle/>
                    <a:p>
                      <a:pPr algn="l"/>
                      <a:r>
                        <a:rPr lang="en-US" sz="1400" dirty="0" smtClean="0"/>
                        <a:t>Archbishop </a:t>
                      </a:r>
                      <a:r>
                        <a:rPr lang="en-US" sz="1400" dirty="0" err="1" smtClean="0"/>
                        <a:t>Makarios</a:t>
                      </a:r>
                      <a:r>
                        <a:rPr lang="en-US" sz="1400" dirty="0" smtClean="0"/>
                        <a:t> III Hospital</a:t>
                      </a:r>
                      <a:endParaRPr lang="el-GR" sz="1400" dirty="0"/>
                    </a:p>
                  </a:txBody>
                  <a:tcPr/>
                </a:tc>
                <a:tc>
                  <a:txBody>
                    <a:bodyPr/>
                    <a:lstStyle/>
                    <a:p>
                      <a:pPr algn="ctr"/>
                      <a:r>
                        <a:rPr lang="en-US" sz="1400" dirty="0" smtClean="0"/>
                        <a:t>154</a:t>
                      </a:r>
                      <a:endParaRPr lang="el-GR" sz="1400" dirty="0"/>
                    </a:p>
                  </a:txBody>
                  <a:tcPr/>
                </a:tc>
                <a:tc>
                  <a:txBody>
                    <a:bodyPr/>
                    <a:lstStyle/>
                    <a:p>
                      <a:pPr algn="ctr"/>
                      <a:r>
                        <a:rPr lang="en-US" sz="1400" dirty="0" smtClean="0"/>
                        <a:t>661</a:t>
                      </a:r>
                      <a:endParaRPr lang="el-GR" sz="1400" dirty="0"/>
                    </a:p>
                  </a:txBody>
                  <a:tcPr/>
                </a:tc>
                <a:tc>
                  <a:txBody>
                    <a:bodyPr/>
                    <a:lstStyle/>
                    <a:p>
                      <a:pPr algn="ctr"/>
                      <a:r>
                        <a:rPr lang="en-US" sz="1400" dirty="0" smtClean="0"/>
                        <a:t>4.29</a:t>
                      </a:r>
                      <a:endParaRPr lang="el-GR" sz="1400" dirty="0"/>
                    </a:p>
                  </a:txBody>
                  <a:tcPr/>
                </a:tc>
              </a:tr>
              <a:tr h="333372">
                <a:tc>
                  <a:txBody>
                    <a:bodyPr/>
                    <a:lstStyle/>
                    <a:p>
                      <a:pPr algn="l"/>
                      <a:r>
                        <a:rPr lang="en-US" sz="1400" dirty="0" err="1" smtClean="0"/>
                        <a:t>Limassol</a:t>
                      </a:r>
                      <a:r>
                        <a:rPr lang="en-US" sz="1400" baseline="0" dirty="0" smtClean="0"/>
                        <a:t> general Hospital</a:t>
                      </a:r>
                      <a:endParaRPr lang="el-GR" sz="1400" dirty="0"/>
                    </a:p>
                  </a:txBody>
                  <a:tcPr/>
                </a:tc>
                <a:tc>
                  <a:txBody>
                    <a:bodyPr/>
                    <a:lstStyle/>
                    <a:p>
                      <a:pPr algn="ctr"/>
                      <a:r>
                        <a:rPr lang="en-US" sz="1400" dirty="0" smtClean="0"/>
                        <a:t>329</a:t>
                      </a:r>
                      <a:endParaRPr lang="el-GR" sz="1400" dirty="0"/>
                    </a:p>
                  </a:txBody>
                  <a:tcPr/>
                </a:tc>
                <a:tc>
                  <a:txBody>
                    <a:bodyPr/>
                    <a:lstStyle/>
                    <a:p>
                      <a:pPr algn="ctr"/>
                      <a:r>
                        <a:rPr lang="en-US" sz="1400" dirty="0" smtClean="0"/>
                        <a:t>1178</a:t>
                      </a:r>
                      <a:endParaRPr lang="el-GR" sz="1400" dirty="0"/>
                    </a:p>
                  </a:txBody>
                  <a:tcPr/>
                </a:tc>
                <a:tc>
                  <a:txBody>
                    <a:bodyPr/>
                    <a:lstStyle/>
                    <a:p>
                      <a:pPr algn="ctr"/>
                      <a:r>
                        <a:rPr lang="en-US" sz="1400" dirty="0" smtClean="0"/>
                        <a:t>3.58</a:t>
                      </a:r>
                      <a:endParaRPr lang="el-GR" sz="1400" dirty="0"/>
                    </a:p>
                  </a:txBody>
                  <a:tcPr/>
                </a:tc>
              </a:tr>
              <a:tr h="357190">
                <a:tc>
                  <a:txBody>
                    <a:bodyPr/>
                    <a:lstStyle/>
                    <a:p>
                      <a:pPr algn="l"/>
                      <a:r>
                        <a:rPr lang="en-US" sz="1400" dirty="0" err="1" smtClean="0"/>
                        <a:t>Larnaca</a:t>
                      </a:r>
                      <a:r>
                        <a:rPr lang="en-US" sz="1400" dirty="0" smtClean="0"/>
                        <a:t> General</a:t>
                      </a:r>
                      <a:r>
                        <a:rPr lang="en-US" sz="1400" baseline="0" dirty="0" smtClean="0"/>
                        <a:t> Hospital</a:t>
                      </a:r>
                      <a:endParaRPr lang="el-GR" sz="1400" dirty="0"/>
                    </a:p>
                  </a:txBody>
                  <a:tcPr/>
                </a:tc>
                <a:tc>
                  <a:txBody>
                    <a:bodyPr/>
                    <a:lstStyle/>
                    <a:p>
                      <a:pPr algn="ctr"/>
                      <a:r>
                        <a:rPr lang="en-US" sz="1400" dirty="0" smtClean="0"/>
                        <a:t>167</a:t>
                      </a:r>
                      <a:endParaRPr lang="el-GR" sz="1400" dirty="0"/>
                    </a:p>
                  </a:txBody>
                  <a:tcPr/>
                </a:tc>
                <a:tc>
                  <a:txBody>
                    <a:bodyPr/>
                    <a:lstStyle/>
                    <a:p>
                      <a:pPr algn="ctr"/>
                      <a:r>
                        <a:rPr lang="en-US" sz="1400" dirty="0" smtClean="0"/>
                        <a:t>710</a:t>
                      </a:r>
                      <a:endParaRPr lang="el-GR" sz="1400" dirty="0"/>
                    </a:p>
                  </a:txBody>
                  <a:tcPr/>
                </a:tc>
                <a:tc>
                  <a:txBody>
                    <a:bodyPr/>
                    <a:lstStyle/>
                    <a:p>
                      <a:pPr algn="ctr"/>
                      <a:r>
                        <a:rPr lang="en-US" sz="1400" dirty="0" smtClean="0"/>
                        <a:t>4.25</a:t>
                      </a:r>
                      <a:endParaRPr lang="el-GR" sz="1400" dirty="0"/>
                    </a:p>
                  </a:txBody>
                  <a:tcPr/>
                </a:tc>
              </a:tr>
              <a:tr h="357190">
                <a:tc>
                  <a:txBody>
                    <a:bodyPr/>
                    <a:lstStyle/>
                    <a:p>
                      <a:pPr algn="l"/>
                      <a:r>
                        <a:rPr lang="en-US" sz="1400" dirty="0" err="1" smtClean="0"/>
                        <a:t>Paphos</a:t>
                      </a:r>
                      <a:r>
                        <a:rPr lang="en-US" sz="1400" dirty="0" smtClean="0"/>
                        <a:t> General Hospital</a:t>
                      </a:r>
                      <a:endParaRPr lang="el-GR" sz="1400" dirty="0"/>
                    </a:p>
                  </a:txBody>
                  <a:tcPr/>
                </a:tc>
                <a:tc>
                  <a:txBody>
                    <a:bodyPr/>
                    <a:lstStyle/>
                    <a:p>
                      <a:pPr algn="ctr"/>
                      <a:r>
                        <a:rPr lang="en-US" sz="1400" dirty="0" smtClean="0"/>
                        <a:t>150</a:t>
                      </a:r>
                      <a:endParaRPr lang="el-GR" sz="1400" dirty="0"/>
                    </a:p>
                  </a:txBody>
                  <a:tcPr/>
                </a:tc>
                <a:tc>
                  <a:txBody>
                    <a:bodyPr/>
                    <a:lstStyle/>
                    <a:p>
                      <a:pPr algn="ctr"/>
                      <a:r>
                        <a:rPr lang="en-US" sz="1400" dirty="0" smtClean="0"/>
                        <a:t>618</a:t>
                      </a:r>
                      <a:endParaRPr lang="el-GR" sz="1400" dirty="0"/>
                    </a:p>
                  </a:txBody>
                  <a:tcPr/>
                </a:tc>
                <a:tc>
                  <a:txBody>
                    <a:bodyPr/>
                    <a:lstStyle/>
                    <a:p>
                      <a:pPr algn="ctr"/>
                      <a:r>
                        <a:rPr lang="en-US" sz="1400" dirty="0" smtClean="0"/>
                        <a:t>4.12</a:t>
                      </a:r>
                      <a:endParaRPr lang="el-GR" sz="1400" dirty="0"/>
                    </a:p>
                  </a:txBody>
                  <a:tcPr/>
                </a:tc>
              </a:tr>
              <a:tr h="357190">
                <a:tc>
                  <a:txBody>
                    <a:bodyPr/>
                    <a:lstStyle/>
                    <a:p>
                      <a:pPr algn="l"/>
                      <a:r>
                        <a:rPr lang="en-US" sz="1400" dirty="0" smtClean="0"/>
                        <a:t>Famagusta General Hospital</a:t>
                      </a:r>
                      <a:endParaRPr lang="el-GR" sz="1400" dirty="0"/>
                    </a:p>
                  </a:txBody>
                  <a:tcPr/>
                </a:tc>
                <a:tc>
                  <a:txBody>
                    <a:bodyPr/>
                    <a:lstStyle/>
                    <a:p>
                      <a:pPr algn="ctr"/>
                      <a:r>
                        <a:rPr lang="en-US" sz="1400" dirty="0" smtClean="0"/>
                        <a:t>72</a:t>
                      </a:r>
                      <a:endParaRPr lang="el-GR" sz="1400" dirty="0"/>
                    </a:p>
                  </a:txBody>
                  <a:tcPr/>
                </a:tc>
                <a:tc>
                  <a:txBody>
                    <a:bodyPr/>
                    <a:lstStyle/>
                    <a:p>
                      <a:pPr algn="ctr"/>
                      <a:r>
                        <a:rPr lang="en-US" sz="1400" dirty="0" smtClean="0"/>
                        <a:t>385</a:t>
                      </a:r>
                      <a:endParaRPr lang="el-GR" sz="1400" dirty="0"/>
                    </a:p>
                  </a:txBody>
                  <a:tcPr/>
                </a:tc>
                <a:tc>
                  <a:txBody>
                    <a:bodyPr/>
                    <a:lstStyle/>
                    <a:p>
                      <a:pPr algn="ctr"/>
                      <a:r>
                        <a:rPr lang="en-US" sz="1400" dirty="0" smtClean="0"/>
                        <a:t>5.35</a:t>
                      </a:r>
                      <a:endParaRPr lang="el-GR" sz="1400" dirty="0"/>
                    </a:p>
                  </a:txBody>
                  <a:tcPr/>
                </a:tc>
              </a:tr>
              <a:tr h="357190">
                <a:tc>
                  <a:txBody>
                    <a:bodyPr/>
                    <a:lstStyle/>
                    <a:p>
                      <a:pPr algn="l"/>
                      <a:r>
                        <a:rPr lang="en-US" sz="1400" dirty="0" smtClean="0"/>
                        <a:t>Rural Hospital of</a:t>
                      </a:r>
                      <a:r>
                        <a:rPr lang="en-US" sz="1400" baseline="0" dirty="0" smtClean="0"/>
                        <a:t> </a:t>
                      </a:r>
                      <a:r>
                        <a:rPr lang="en-US" sz="1400" baseline="0" dirty="0" err="1" smtClean="0"/>
                        <a:t>Kyperounta</a:t>
                      </a:r>
                      <a:endParaRPr lang="el-GR" sz="1400" dirty="0"/>
                    </a:p>
                  </a:txBody>
                  <a:tcPr/>
                </a:tc>
                <a:tc>
                  <a:txBody>
                    <a:bodyPr/>
                    <a:lstStyle/>
                    <a:p>
                      <a:pPr algn="ctr"/>
                      <a:r>
                        <a:rPr lang="en-US" sz="1400" dirty="0" smtClean="0"/>
                        <a:t>45</a:t>
                      </a:r>
                      <a:endParaRPr lang="el-GR" sz="1400" dirty="0"/>
                    </a:p>
                  </a:txBody>
                  <a:tcPr/>
                </a:tc>
                <a:tc>
                  <a:txBody>
                    <a:bodyPr/>
                    <a:lstStyle/>
                    <a:p>
                      <a:pPr algn="ctr"/>
                      <a:r>
                        <a:rPr lang="en-US" sz="1400" dirty="0" smtClean="0"/>
                        <a:t>93</a:t>
                      </a:r>
                      <a:endParaRPr lang="el-GR" sz="1400" dirty="0"/>
                    </a:p>
                  </a:txBody>
                  <a:tcPr/>
                </a:tc>
                <a:tc>
                  <a:txBody>
                    <a:bodyPr/>
                    <a:lstStyle/>
                    <a:p>
                      <a:pPr algn="ctr"/>
                      <a:r>
                        <a:rPr lang="en-US" sz="1400" dirty="0" smtClean="0"/>
                        <a:t>2.07</a:t>
                      </a:r>
                      <a:endParaRPr lang="el-GR" sz="1400" dirty="0"/>
                    </a:p>
                  </a:txBody>
                  <a:tcPr/>
                </a:tc>
              </a:tr>
              <a:tr h="526635">
                <a:tc>
                  <a:txBody>
                    <a:bodyPr/>
                    <a:lstStyle/>
                    <a:p>
                      <a:pPr algn="l"/>
                      <a:r>
                        <a:rPr lang="en-US" sz="1400" dirty="0" smtClean="0"/>
                        <a:t>Rural Hospital of Polis </a:t>
                      </a:r>
                      <a:r>
                        <a:rPr lang="en-US" sz="1400" dirty="0" err="1" smtClean="0"/>
                        <a:t>Chrysochous</a:t>
                      </a:r>
                      <a:endParaRPr lang="el-GR" sz="1400" dirty="0"/>
                    </a:p>
                  </a:txBody>
                  <a:tcPr/>
                </a:tc>
                <a:tc>
                  <a:txBody>
                    <a:bodyPr/>
                    <a:lstStyle/>
                    <a:p>
                      <a:pPr algn="ctr"/>
                      <a:r>
                        <a:rPr lang="en-US" sz="1400" dirty="0" smtClean="0"/>
                        <a:t>11</a:t>
                      </a:r>
                      <a:endParaRPr lang="el-GR" sz="1400" dirty="0"/>
                    </a:p>
                  </a:txBody>
                  <a:tcPr/>
                </a:tc>
                <a:tc>
                  <a:txBody>
                    <a:bodyPr/>
                    <a:lstStyle/>
                    <a:p>
                      <a:pPr algn="ctr"/>
                      <a:r>
                        <a:rPr lang="en-US" sz="1400" dirty="0" smtClean="0"/>
                        <a:t>71</a:t>
                      </a:r>
                      <a:endParaRPr lang="el-GR" sz="1400" dirty="0"/>
                    </a:p>
                  </a:txBody>
                  <a:tcPr/>
                </a:tc>
                <a:tc>
                  <a:txBody>
                    <a:bodyPr/>
                    <a:lstStyle/>
                    <a:p>
                      <a:pPr algn="ctr"/>
                      <a:r>
                        <a:rPr lang="en-US" sz="1400" dirty="0" smtClean="0"/>
                        <a:t>6.45</a:t>
                      </a:r>
                      <a:endParaRPr lang="el-GR" sz="1400" dirty="0"/>
                    </a:p>
                  </a:txBody>
                  <a:tcPr/>
                </a:tc>
              </a:tr>
            </a:tbl>
          </a:graphicData>
        </a:graphic>
      </p:graphicFrame>
      <p:sp>
        <p:nvSpPr>
          <p:cNvPr id="27678" name="Content Placeholder 8"/>
          <p:cNvSpPr>
            <a:spLocks noGrp="1"/>
          </p:cNvSpPr>
          <p:nvPr>
            <p:ph idx="1"/>
          </p:nvPr>
        </p:nvSpPr>
        <p:spPr>
          <a:xfrm>
            <a:off x="457200" y="1143000"/>
            <a:ext cx="8229600" cy="4864100"/>
          </a:xfrm>
        </p:spPr>
        <p:txBody>
          <a:bodyPr/>
          <a:lstStyle/>
          <a:p>
            <a:pPr eaLnBrk="1" hangingPunct="1">
              <a:buFont typeface="Wingdings 3" pitchFamily="18" charset="2"/>
              <a:buNone/>
              <a:defRPr/>
            </a:pPr>
            <a:r>
              <a:rPr lang="en-US" sz="2600" b="1" dirty="0" smtClean="0">
                <a:solidFill>
                  <a:schemeClr val="accent1">
                    <a:lumMod val="75000"/>
                  </a:schemeClr>
                </a:solidFill>
                <a:effectLst>
                  <a:outerShdw blurRad="38100" dist="38100" dir="2700000" algn="tl">
                    <a:srgbClr val="000000">
                      <a:alpha val="43137"/>
                    </a:srgbClr>
                  </a:outerShdw>
                </a:effectLst>
              </a:rPr>
              <a:t>The Public Sector</a:t>
            </a:r>
            <a:endParaRPr lang="el-GR" sz="2600" b="1" dirty="0" smtClean="0">
              <a:solidFill>
                <a:schemeClr val="accent1">
                  <a:lumMod val="75000"/>
                </a:schemeClr>
              </a:solidFill>
              <a:effectLst>
                <a:outerShdw blurRad="38100" dist="38100" dir="2700000" algn="tl">
                  <a:srgbClr val="000000">
                    <a:alpha val="43137"/>
                  </a:srgbClr>
                </a:outerShdw>
              </a:effectLst>
            </a:endParaRPr>
          </a:p>
        </p:txBody>
      </p:sp>
      <p:sp>
        <p:nvSpPr>
          <p:cNvPr id="6" name="Date Placeholder 5"/>
          <p:cNvSpPr>
            <a:spLocks noGrp="1"/>
          </p:cNvSpPr>
          <p:nvPr>
            <p:ph type="dt" sz="quarter" idx="10"/>
          </p:nvPr>
        </p:nvSpPr>
        <p:spPr/>
        <p:txBody>
          <a:bodyPr/>
          <a:lstStyle/>
          <a:p>
            <a:pPr>
              <a:defRPr/>
            </a:pPr>
            <a:fld id="{36A13F92-FB39-44D1-BA73-713AB6EC2D8A}" type="datetime1">
              <a:rPr lang="el-GR"/>
              <a:pPr>
                <a:defRPr/>
              </a:pPr>
              <a:t>9/10/2014</a:t>
            </a:fld>
            <a:endParaRPr lang="el-GR"/>
          </a:p>
        </p:txBody>
      </p:sp>
      <p:sp>
        <p:nvSpPr>
          <p:cNvPr id="8" name="Slide Number Placeholder 7"/>
          <p:cNvSpPr>
            <a:spLocks noGrp="1"/>
          </p:cNvSpPr>
          <p:nvPr>
            <p:ph type="sldNum" sz="quarter" idx="12"/>
          </p:nvPr>
        </p:nvSpPr>
        <p:spPr/>
        <p:txBody>
          <a:bodyPr/>
          <a:lstStyle/>
          <a:p>
            <a:pPr>
              <a:defRPr/>
            </a:pPr>
            <a:fld id="{5F9EC97F-0A93-4276-AB6D-F0AFED01108F}" type="slidenum">
              <a:rPr lang="el-GR" smtClean="0"/>
              <a:pPr>
                <a:defRPr/>
              </a:pPr>
              <a:t>18</a:t>
            </a:fld>
            <a:endParaRPr lang="el-GR"/>
          </a:p>
        </p:txBody>
      </p:sp>
      <p:sp>
        <p:nvSpPr>
          <p:cNvPr id="9" name="Footer Placeholder 8"/>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395288" y="1214438"/>
            <a:ext cx="8229600" cy="4273550"/>
          </a:xfrm>
        </p:spPr>
        <p:txBody>
          <a:bodyPr/>
          <a:lstStyle/>
          <a:p>
            <a:pPr eaLnBrk="1" hangingPunct="1">
              <a:buFont typeface="Wingdings 3" pitchFamily="18" charset="2"/>
              <a:buNone/>
              <a:defRPr/>
            </a:pPr>
            <a:r>
              <a:rPr lang="en-US" sz="2600" b="1" dirty="0" smtClean="0">
                <a:solidFill>
                  <a:schemeClr val="accent1">
                    <a:lumMod val="75000"/>
                  </a:schemeClr>
                </a:solidFill>
                <a:effectLst>
                  <a:outerShdw blurRad="38100" dist="38100" dir="2700000" algn="tl">
                    <a:srgbClr val="000000">
                      <a:alpha val="43137"/>
                    </a:srgbClr>
                  </a:outerShdw>
                </a:effectLst>
              </a:rPr>
              <a:t>The Private Sector</a:t>
            </a:r>
          </a:p>
          <a:p>
            <a:pPr eaLnBrk="1" hangingPunct="1">
              <a:buFont typeface="Wingdings 3" pitchFamily="18" charset="2"/>
              <a:buNone/>
              <a:defRPr/>
            </a:pPr>
            <a:endParaRPr lang="en-US" b="1" dirty="0" smtClean="0"/>
          </a:p>
          <a:p>
            <a:pPr eaLnBrk="1" hangingPunct="1">
              <a:buFont typeface="Wingdings 3" pitchFamily="18" charset="2"/>
              <a:buNone/>
              <a:defRPr/>
            </a:pPr>
            <a:endParaRPr lang="en-US" b="1" dirty="0" smtClean="0"/>
          </a:p>
          <a:p>
            <a:pPr eaLnBrk="1" hangingPunct="1">
              <a:buFont typeface="Wingdings 3" pitchFamily="18" charset="2"/>
              <a:buNone/>
              <a:defRPr/>
            </a:pPr>
            <a:endParaRPr lang="el-GR" b="1" dirty="0" smtClean="0"/>
          </a:p>
        </p:txBody>
      </p:sp>
      <p:pic>
        <p:nvPicPr>
          <p:cNvPr id="27651"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7652"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graphicFrame>
        <p:nvGraphicFramePr>
          <p:cNvPr id="6" name="Table 5"/>
          <p:cNvGraphicFramePr>
            <a:graphicFrameLocks noGrp="1"/>
          </p:cNvGraphicFramePr>
          <p:nvPr/>
        </p:nvGraphicFramePr>
        <p:xfrm>
          <a:off x="714375" y="2000250"/>
          <a:ext cx="7143800" cy="3322345"/>
        </p:xfrm>
        <a:graphic>
          <a:graphicData uri="http://schemas.openxmlformats.org/drawingml/2006/table">
            <a:tbl>
              <a:tblPr firstRow="1" bandRow="1">
                <a:tableStyleId>{5C22544A-7EE6-4342-B048-85BDC9FD1C3A}</a:tableStyleId>
              </a:tblPr>
              <a:tblGrid>
                <a:gridCol w="1104145"/>
                <a:gridCol w="1253309"/>
                <a:gridCol w="928694"/>
                <a:gridCol w="1428760"/>
                <a:gridCol w="1214446"/>
                <a:gridCol w="1214446"/>
              </a:tblGrid>
              <a:tr h="800092">
                <a:tc>
                  <a:txBody>
                    <a:bodyPr/>
                    <a:lstStyle/>
                    <a:p>
                      <a:pPr algn="ctr"/>
                      <a:r>
                        <a:rPr lang="en-US" sz="1600" dirty="0" smtClean="0">
                          <a:effectLst>
                            <a:outerShdw blurRad="38100" dist="38100" dir="2700000" algn="tl">
                              <a:srgbClr val="000000">
                                <a:alpha val="43137"/>
                              </a:srgbClr>
                            </a:outerShdw>
                          </a:effectLst>
                        </a:rPr>
                        <a:t>Hospital </a:t>
                      </a:r>
                    </a:p>
                    <a:p>
                      <a:pPr algn="ctr"/>
                      <a:r>
                        <a:rPr lang="en-US" sz="1600" dirty="0" smtClean="0">
                          <a:effectLst>
                            <a:outerShdw blurRad="38100" dist="38100" dir="2700000" algn="tl">
                              <a:srgbClr val="000000">
                                <a:alpha val="43137"/>
                              </a:srgbClr>
                            </a:outerShdw>
                          </a:effectLst>
                        </a:rPr>
                        <a:t>Category*</a:t>
                      </a:r>
                      <a:endParaRPr lang="el-GR"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No</a:t>
                      </a:r>
                      <a:r>
                        <a:rPr lang="en-US" sz="1600" baseline="0" dirty="0" smtClean="0">
                          <a:effectLst>
                            <a:outerShdw blurRad="38100" dist="38100" dir="2700000" algn="tl">
                              <a:srgbClr val="000000">
                                <a:alpha val="43137"/>
                              </a:srgbClr>
                            </a:outerShdw>
                          </a:effectLst>
                        </a:rPr>
                        <a:t> of. Hospitals</a:t>
                      </a:r>
                      <a:endParaRPr lang="el-GR"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No.</a:t>
                      </a:r>
                      <a:r>
                        <a:rPr lang="en-US" sz="1600" baseline="0" dirty="0" smtClean="0">
                          <a:effectLst>
                            <a:outerShdw blurRad="38100" dist="38100" dir="2700000" algn="tl">
                              <a:srgbClr val="000000">
                                <a:alpha val="43137"/>
                              </a:srgbClr>
                            </a:outerShdw>
                          </a:effectLst>
                        </a:rPr>
                        <a:t> of Beds</a:t>
                      </a:r>
                      <a:endParaRPr lang="el-GR"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No. </a:t>
                      </a:r>
                      <a:r>
                        <a:rPr lang="en-US" sz="1600" baseline="0" dirty="0" smtClean="0">
                          <a:effectLst>
                            <a:outerShdw blurRad="38100" dist="38100" dir="2700000" algn="tl">
                              <a:srgbClr val="000000">
                                <a:alpha val="43137"/>
                              </a:srgbClr>
                            </a:outerShdw>
                          </a:effectLst>
                        </a:rPr>
                        <a:t>of Nursing Staff</a:t>
                      </a:r>
                      <a:endParaRPr lang="el-GR"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No.  Of Midwifes</a:t>
                      </a:r>
                      <a:endParaRPr lang="el-GR" sz="1600" dirty="0">
                        <a:effectLst>
                          <a:outerShdw blurRad="38100" dist="38100" dir="2700000" algn="tl">
                            <a:srgbClr val="000000">
                              <a:alpha val="43137"/>
                            </a:srgbClr>
                          </a:outerShdw>
                        </a:effectLst>
                      </a:endParaRPr>
                    </a:p>
                  </a:txBody>
                  <a:tcPr/>
                </a:tc>
                <a:tc>
                  <a:txBody>
                    <a:bodyPr/>
                    <a:lstStyle/>
                    <a:p>
                      <a:pPr algn="ctr"/>
                      <a:r>
                        <a:rPr lang="en-US" sz="1600" dirty="0" smtClean="0">
                          <a:effectLst>
                            <a:outerShdw blurRad="38100" dist="38100" dir="2700000" algn="tl">
                              <a:srgbClr val="000000">
                                <a:alpha val="43137"/>
                              </a:srgbClr>
                            </a:outerShdw>
                          </a:effectLst>
                        </a:rPr>
                        <a:t>No of assistant staff</a:t>
                      </a:r>
                      <a:endParaRPr lang="el-GR" sz="1600" dirty="0">
                        <a:effectLst>
                          <a:outerShdw blurRad="38100" dist="38100" dir="2700000" algn="tl">
                            <a:srgbClr val="000000">
                              <a:alpha val="43137"/>
                            </a:srgbClr>
                          </a:outerShdw>
                        </a:effectLst>
                      </a:endParaRPr>
                    </a:p>
                  </a:txBody>
                  <a:tcPr/>
                </a:tc>
              </a:tr>
              <a:tr h="477198">
                <a:tc>
                  <a:txBody>
                    <a:bodyPr/>
                    <a:lstStyle/>
                    <a:p>
                      <a:r>
                        <a:rPr lang="en-US" sz="1400" b="1" dirty="0" smtClean="0"/>
                        <a:t>Hospitals</a:t>
                      </a:r>
                    </a:p>
                  </a:txBody>
                  <a:tcPr/>
                </a:tc>
                <a:tc>
                  <a:txBody>
                    <a:bodyPr/>
                    <a:lstStyle/>
                    <a:p>
                      <a:pPr algn="ctr"/>
                      <a:r>
                        <a:rPr lang="en-US" sz="1400" dirty="0" smtClean="0"/>
                        <a:t>18</a:t>
                      </a:r>
                      <a:endParaRPr lang="el-GR" sz="1400" dirty="0"/>
                    </a:p>
                  </a:txBody>
                  <a:tcPr/>
                </a:tc>
                <a:tc>
                  <a:txBody>
                    <a:bodyPr/>
                    <a:lstStyle/>
                    <a:p>
                      <a:pPr algn="ctr"/>
                      <a:r>
                        <a:rPr lang="en-US" sz="1400" dirty="0" smtClean="0"/>
                        <a:t>833</a:t>
                      </a:r>
                      <a:endParaRPr lang="el-GR" sz="1400" dirty="0"/>
                    </a:p>
                  </a:txBody>
                  <a:tcPr/>
                </a:tc>
                <a:tc>
                  <a:txBody>
                    <a:bodyPr/>
                    <a:lstStyle/>
                    <a:p>
                      <a:pPr algn="ctr"/>
                      <a:r>
                        <a:rPr lang="en-US" sz="1400" dirty="0" smtClean="0"/>
                        <a:t>613</a:t>
                      </a:r>
                      <a:endParaRPr lang="el-GR" sz="1400" dirty="0"/>
                    </a:p>
                  </a:txBody>
                  <a:tcPr/>
                </a:tc>
                <a:tc>
                  <a:txBody>
                    <a:bodyPr/>
                    <a:lstStyle/>
                    <a:p>
                      <a:pPr algn="ctr"/>
                      <a:r>
                        <a:rPr lang="en-US" sz="1400" dirty="0" smtClean="0"/>
                        <a:t>36</a:t>
                      </a:r>
                      <a:endParaRPr lang="el-GR" sz="1400" dirty="0"/>
                    </a:p>
                  </a:txBody>
                  <a:tcPr/>
                </a:tc>
                <a:tc>
                  <a:txBody>
                    <a:bodyPr/>
                    <a:lstStyle/>
                    <a:p>
                      <a:pPr algn="ctr"/>
                      <a:r>
                        <a:rPr lang="en-US" sz="1400" dirty="0" smtClean="0"/>
                        <a:t>61</a:t>
                      </a:r>
                      <a:endParaRPr lang="el-GR" sz="1400" dirty="0"/>
                    </a:p>
                  </a:txBody>
                  <a:tcPr/>
                </a:tc>
              </a:tr>
              <a:tr h="428628">
                <a:tc>
                  <a:txBody>
                    <a:bodyPr/>
                    <a:lstStyle/>
                    <a:p>
                      <a:r>
                        <a:rPr lang="en-US" sz="1400" b="1" dirty="0" smtClean="0"/>
                        <a:t>Polyclinics</a:t>
                      </a:r>
                      <a:endParaRPr lang="el-GR" sz="1400" b="1" dirty="0"/>
                    </a:p>
                  </a:txBody>
                  <a:tcPr/>
                </a:tc>
                <a:tc>
                  <a:txBody>
                    <a:bodyPr/>
                    <a:lstStyle/>
                    <a:p>
                      <a:pPr algn="ctr"/>
                      <a:r>
                        <a:rPr lang="en-US" sz="1400" dirty="0" smtClean="0"/>
                        <a:t>16</a:t>
                      </a:r>
                      <a:endParaRPr lang="el-GR" sz="1400" dirty="0"/>
                    </a:p>
                  </a:txBody>
                  <a:tcPr/>
                </a:tc>
                <a:tc>
                  <a:txBody>
                    <a:bodyPr/>
                    <a:lstStyle/>
                    <a:p>
                      <a:pPr algn="ctr"/>
                      <a:r>
                        <a:rPr lang="en-US" sz="1400" dirty="0" smtClean="0"/>
                        <a:t>256</a:t>
                      </a:r>
                      <a:endParaRPr lang="el-GR" sz="1400" dirty="0"/>
                    </a:p>
                  </a:txBody>
                  <a:tcPr/>
                </a:tc>
                <a:tc>
                  <a:txBody>
                    <a:bodyPr/>
                    <a:lstStyle/>
                    <a:p>
                      <a:pPr algn="ctr"/>
                      <a:r>
                        <a:rPr lang="en-US" sz="1400" dirty="0" smtClean="0"/>
                        <a:t>159</a:t>
                      </a:r>
                      <a:endParaRPr lang="el-GR" sz="1400" dirty="0"/>
                    </a:p>
                  </a:txBody>
                  <a:tcPr/>
                </a:tc>
                <a:tc>
                  <a:txBody>
                    <a:bodyPr/>
                    <a:lstStyle/>
                    <a:p>
                      <a:pPr algn="ctr"/>
                      <a:r>
                        <a:rPr lang="en-US" sz="1400" dirty="0" smtClean="0"/>
                        <a:t>6</a:t>
                      </a:r>
                      <a:endParaRPr lang="el-GR" sz="1400" dirty="0"/>
                    </a:p>
                  </a:txBody>
                  <a:tcPr/>
                </a:tc>
                <a:tc>
                  <a:txBody>
                    <a:bodyPr/>
                    <a:lstStyle/>
                    <a:p>
                      <a:pPr algn="ctr"/>
                      <a:r>
                        <a:rPr lang="en-US" sz="1400" dirty="0" smtClean="0"/>
                        <a:t>12</a:t>
                      </a:r>
                      <a:endParaRPr lang="el-GR" sz="1400" dirty="0"/>
                    </a:p>
                  </a:txBody>
                  <a:tcPr/>
                </a:tc>
              </a:tr>
              <a:tr h="428628">
                <a:tc>
                  <a:txBody>
                    <a:bodyPr/>
                    <a:lstStyle/>
                    <a:p>
                      <a:r>
                        <a:rPr lang="en-US" sz="1400" b="1" dirty="0" smtClean="0"/>
                        <a:t>Clinics</a:t>
                      </a:r>
                      <a:endParaRPr lang="el-GR" sz="1400" b="1" dirty="0"/>
                    </a:p>
                  </a:txBody>
                  <a:tcPr/>
                </a:tc>
                <a:tc>
                  <a:txBody>
                    <a:bodyPr/>
                    <a:lstStyle/>
                    <a:p>
                      <a:pPr algn="ctr"/>
                      <a:r>
                        <a:rPr lang="en-US" sz="1400" dirty="0" smtClean="0"/>
                        <a:t>20</a:t>
                      </a:r>
                      <a:endParaRPr lang="el-GR" sz="1400" dirty="0"/>
                    </a:p>
                  </a:txBody>
                  <a:tcPr/>
                </a:tc>
                <a:tc>
                  <a:txBody>
                    <a:bodyPr/>
                    <a:lstStyle/>
                    <a:p>
                      <a:pPr algn="ctr"/>
                      <a:r>
                        <a:rPr lang="en-US" sz="1400" dirty="0" smtClean="0"/>
                        <a:t>216</a:t>
                      </a:r>
                      <a:endParaRPr lang="el-GR" sz="1400" dirty="0"/>
                    </a:p>
                  </a:txBody>
                  <a:tcPr/>
                </a:tc>
                <a:tc>
                  <a:txBody>
                    <a:bodyPr/>
                    <a:lstStyle/>
                    <a:p>
                      <a:pPr algn="ctr"/>
                      <a:r>
                        <a:rPr lang="en-US" sz="1400" dirty="0" smtClean="0"/>
                        <a:t>142</a:t>
                      </a:r>
                      <a:endParaRPr lang="el-GR" sz="1400" dirty="0"/>
                    </a:p>
                  </a:txBody>
                  <a:tcPr/>
                </a:tc>
                <a:tc>
                  <a:txBody>
                    <a:bodyPr/>
                    <a:lstStyle/>
                    <a:p>
                      <a:pPr algn="ctr"/>
                      <a:r>
                        <a:rPr lang="en-US" sz="1400" dirty="0" smtClean="0"/>
                        <a:t>19</a:t>
                      </a:r>
                      <a:endParaRPr lang="el-GR" sz="1400" dirty="0"/>
                    </a:p>
                  </a:txBody>
                  <a:tcPr/>
                </a:tc>
                <a:tc>
                  <a:txBody>
                    <a:bodyPr/>
                    <a:lstStyle/>
                    <a:p>
                      <a:pPr algn="ctr"/>
                      <a:r>
                        <a:rPr lang="en-US" sz="1400" dirty="0" smtClean="0"/>
                        <a:t>12</a:t>
                      </a:r>
                      <a:endParaRPr lang="el-GR" sz="1400" dirty="0"/>
                    </a:p>
                  </a:txBody>
                  <a:tcPr/>
                </a:tc>
              </a:tr>
              <a:tr h="428628">
                <a:tc>
                  <a:txBody>
                    <a:bodyPr/>
                    <a:lstStyle/>
                    <a:p>
                      <a:r>
                        <a:rPr lang="en-US" sz="1400" b="1" dirty="0" smtClean="0"/>
                        <a:t>Daily Care </a:t>
                      </a:r>
                      <a:endParaRPr lang="el-GR" sz="1400" b="1" dirty="0"/>
                    </a:p>
                  </a:txBody>
                  <a:tcPr/>
                </a:tc>
                <a:tc>
                  <a:txBody>
                    <a:bodyPr/>
                    <a:lstStyle/>
                    <a:p>
                      <a:pPr algn="ctr"/>
                      <a:r>
                        <a:rPr lang="en-US" sz="1400" dirty="0" smtClean="0"/>
                        <a:t>19</a:t>
                      </a:r>
                      <a:endParaRPr lang="el-GR" sz="1400" dirty="0"/>
                    </a:p>
                  </a:txBody>
                  <a:tcPr/>
                </a:tc>
                <a:tc>
                  <a:txBody>
                    <a:bodyPr/>
                    <a:lstStyle/>
                    <a:p>
                      <a:pPr algn="ctr"/>
                      <a:r>
                        <a:rPr lang="en-US" sz="1400" dirty="0" smtClean="0"/>
                        <a:t>88</a:t>
                      </a:r>
                      <a:endParaRPr lang="el-GR" sz="1400" dirty="0"/>
                    </a:p>
                  </a:txBody>
                  <a:tcPr/>
                </a:tc>
                <a:tc>
                  <a:txBody>
                    <a:bodyPr/>
                    <a:lstStyle/>
                    <a:p>
                      <a:pPr algn="ctr"/>
                      <a:r>
                        <a:rPr lang="en-US" sz="1400" dirty="0" smtClean="0"/>
                        <a:t>39</a:t>
                      </a:r>
                      <a:endParaRPr lang="el-GR" sz="1400" dirty="0"/>
                    </a:p>
                  </a:txBody>
                  <a:tcPr/>
                </a:tc>
                <a:tc>
                  <a:txBody>
                    <a:bodyPr/>
                    <a:lstStyle/>
                    <a:p>
                      <a:pPr algn="ctr"/>
                      <a:r>
                        <a:rPr lang="en-US" sz="1400" dirty="0" smtClean="0"/>
                        <a:t>1</a:t>
                      </a:r>
                      <a:endParaRPr lang="el-GR" sz="1400" dirty="0"/>
                    </a:p>
                  </a:txBody>
                  <a:tcPr/>
                </a:tc>
                <a:tc>
                  <a:txBody>
                    <a:bodyPr/>
                    <a:lstStyle/>
                    <a:p>
                      <a:pPr algn="ctr"/>
                      <a:r>
                        <a:rPr lang="en-US" sz="1400" dirty="0" smtClean="0"/>
                        <a:t>4</a:t>
                      </a:r>
                      <a:endParaRPr lang="el-GR" sz="1400" dirty="0"/>
                    </a:p>
                  </a:txBody>
                  <a:tcPr/>
                </a:tc>
              </a:tr>
              <a:tr h="428628">
                <a:tc>
                  <a:txBody>
                    <a:bodyPr/>
                    <a:lstStyle/>
                    <a:p>
                      <a:r>
                        <a:rPr lang="en-US" sz="1400" b="1" dirty="0" smtClean="0">
                          <a:effectLst>
                            <a:outerShdw blurRad="38100" dist="38100" dir="2700000" algn="tl">
                              <a:srgbClr val="000000">
                                <a:alpha val="43137"/>
                              </a:srgbClr>
                            </a:outerShdw>
                          </a:effectLst>
                        </a:rPr>
                        <a:t>Total</a:t>
                      </a:r>
                      <a:endParaRPr lang="el-GR" sz="1400" b="1" dirty="0">
                        <a:effectLst>
                          <a:outerShdw blurRad="38100" dist="38100" dir="2700000" algn="tl">
                            <a:srgbClr val="000000">
                              <a:alpha val="43137"/>
                            </a:srgbClr>
                          </a:outerShdw>
                        </a:effectLst>
                      </a:endParaRPr>
                    </a:p>
                  </a:txBody>
                  <a:tcPr/>
                </a:tc>
                <a:tc>
                  <a:txBody>
                    <a:bodyPr/>
                    <a:lstStyle/>
                    <a:p>
                      <a:pPr algn="ctr"/>
                      <a:r>
                        <a:rPr lang="en-US" sz="1400" b="1" dirty="0" smtClean="0">
                          <a:effectLst>
                            <a:outerShdw blurRad="38100" dist="38100" dir="2700000" algn="tl">
                              <a:srgbClr val="000000">
                                <a:alpha val="43137"/>
                              </a:srgbClr>
                            </a:outerShdw>
                          </a:effectLst>
                        </a:rPr>
                        <a:t>73</a:t>
                      </a:r>
                      <a:endParaRPr lang="el-GR" sz="1400" b="1" dirty="0">
                        <a:effectLst>
                          <a:outerShdw blurRad="38100" dist="38100" dir="2700000" algn="tl">
                            <a:srgbClr val="000000">
                              <a:alpha val="43137"/>
                            </a:srgbClr>
                          </a:outerShdw>
                        </a:effectLst>
                      </a:endParaRPr>
                    </a:p>
                  </a:txBody>
                  <a:tcPr/>
                </a:tc>
                <a:tc>
                  <a:txBody>
                    <a:bodyPr/>
                    <a:lstStyle/>
                    <a:p>
                      <a:pPr algn="ctr"/>
                      <a:r>
                        <a:rPr lang="en-US" sz="1400" b="1" dirty="0" smtClean="0">
                          <a:effectLst>
                            <a:outerShdw blurRad="38100" dist="38100" dir="2700000" algn="tl">
                              <a:srgbClr val="000000">
                                <a:alpha val="43137"/>
                              </a:srgbClr>
                            </a:outerShdw>
                          </a:effectLst>
                        </a:rPr>
                        <a:t>1393</a:t>
                      </a:r>
                      <a:endParaRPr lang="el-GR" sz="1400" b="1" dirty="0">
                        <a:effectLst>
                          <a:outerShdw blurRad="38100" dist="38100" dir="2700000" algn="tl">
                            <a:srgbClr val="000000">
                              <a:alpha val="43137"/>
                            </a:srgbClr>
                          </a:outerShdw>
                        </a:effectLst>
                      </a:endParaRPr>
                    </a:p>
                  </a:txBody>
                  <a:tcPr/>
                </a:tc>
                <a:tc>
                  <a:txBody>
                    <a:bodyPr/>
                    <a:lstStyle/>
                    <a:p>
                      <a:pPr algn="ctr"/>
                      <a:r>
                        <a:rPr lang="en-US" sz="1400" b="1" dirty="0" smtClean="0">
                          <a:effectLst>
                            <a:outerShdw blurRad="38100" dist="38100" dir="2700000" algn="tl">
                              <a:srgbClr val="000000">
                                <a:alpha val="43137"/>
                              </a:srgbClr>
                            </a:outerShdw>
                          </a:effectLst>
                        </a:rPr>
                        <a:t>953</a:t>
                      </a:r>
                      <a:endParaRPr lang="el-GR" sz="1400" b="1" dirty="0">
                        <a:effectLst>
                          <a:outerShdw blurRad="38100" dist="38100" dir="2700000" algn="tl">
                            <a:srgbClr val="000000">
                              <a:alpha val="43137"/>
                            </a:srgbClr>
                          </a:outerShdw>
                        </a:effectLst>
                      </a:endParaRPr>
                    </a:p>
                  </a:txBody>
                  <a:tcPr/>
                </a:tc>
                <a:tc>
                  <a:txBody>
                    <a:bodyPr/>
                    <a:lstStyle/>
                    <a:p>
                      <a:pPr algn="ctr"/>
                      <a:r>
                        <a:rPr lang="en-US" sz="1400" b="1" dirty="0" smtClean="0">
                          <a:effectLst>
                            <a:outerShdw blurRad="38100" dist="38100" dir="2700000" algn="tl">
                              <a:srgbClr val="000000">
                                <a:alpha val="43137"/>
                              </a:srgbClr>
                            </a:outerShdw>
                          </a:effectLst>
                        </a:rPr>
                        <a:t>62</a:t>
                      </a:r>
                      <a:endParaRPr lang="el-GR" sz="1400" b="1" dirty="0">
                        <a:effectLst>
                          <a:outerShdw blurRad="38100" dist="38100" dir="2700000" algn="tl">
                            <a:srgbClr val="000000">
                              <a:alpha val="43137"/>
                            </a:srgbClr>
                          </a:outerShdw>
                        </a:effectLst>
                      </a:endParaRPr>
                    </a:p>
                  </a:txBody>
                  <a:tcPr/>
                </a:tc>
                <a:tc>
                  <a:txBody>
                    <a:bodyPr/>
                    <a:lstStyle/>
                    <a:p>
                      <a:pPr algn="ctr"/>
                      <a:r>
                        <a:rPr lang="en-US" sz="1400" b="1" dirty="0" smtClean="0">
                          <a:effectLst>
                            <a:outerShdw blurRad="38100" dist="38100" dir="2700000" algn="tl">
                              <a:srgbClr val="000000">
                                <a:alpha val="43137"/>
                              </a:srgbClr>
                            </a:outerShdw>
                          </a:effectLst>
                        </a:rPr>
                        <a:t>89</a:t>
                      </a:r>
                      <a:endParaRPr lang="el-GR" sz="1400" b="1" dirty="0">
                        <a:effectLst>
                          <a:outerShdw blurRad="38100" dist="38100" dir="2700000" algn="tl">
                            <a:srgbClr val="000000">
                              <a:alpha val="43137"/>
                            </a:srgbClr>
                          </a:outerShdw>
                        </a:effectLst>
                      </a:endParaRPr>
                    </a:p>
                  </a:txBody>
                  <a:tcPr/>
                </a:tc>
              </a:tr>
              <a:tr h="307675">
                <a:tc gridSpan="6">
                  <a:txBody>
                    <a:bodyPr/>
                    <a:lstStyle/>
                    <a:p>
                      <a:r>
                        <a:rPr lang="en-US" sz="1000" b="1" dirty="0" smtClean="0">
                          <a:effectLst>
                            <a:outerShdw blurRad="38100" dist="38100" dir="2700000" algn="tl">
                              <a:srgbClr val="000000">
                                <a:alpha val="43137"/>
                              </a:srgbClr>
                            </a:outerShdw>
                          </a:effectLst>
                        </a:rPr>
                        <a:t>* The Hospital category is defined in the Legislation</a:t>
                      </a:r>
                      <a:r>
                        <a:rPr lang="en-US" sz="1000" b="1" baseline="0" dirty="0" smtClean="0">
                          <a:effectLst>
                            <a:outerShdw blurRad="38100" dist="38100" dir="2700000" algn="tl">
                              <a:srgbClr val="000000">
                                <a:alpha val="43137"/>
                              </a:srgbClr>
                            </a:outerShdw>
                          </a:effectLst>
                        </a:rPr>
                        <a:t> based on specific set criteria</a:t>
                      </a:r>
                      <a:endParaRPr lang="el-GR" sz="1000" b="1" dirty="0">
                        <a:effectLst>
                          <a:outerShdw blurRad="38100" dist="38100" dir="2700000" algn="tl">
                            <a:srgbClr val="000000">
                              <a:alpha val="43137"/>
                            </a:srgbClr>
                          </a:outerShdw>
                        </a:effectLst>
                      </a:endParaRPr>
                    </a:p>
                  </a:txBody>
                  <a:tcPr/>
                </a:tc>
                <a:tc hMerge="1">
                  <a:txBody>
                    <a:bodyPr/>
                    <a:lstStyle/>
                    <a:p>
                      <a:pPr algn="ctr"/>
                      <a:endParaRPr lang="el-GR" sz="1400" b="1" dirty="0">
                        <a:effectLst>
                          <a:outerShdw blurRad="38100" dist="38100" dir="2700000" algn="tl">
                            <a:srgbClr val="000000">
                              <a:alpha val="43137"/>
                            </a:srgbClr>
                          </a:outerShdw>
                        </a:effectLst>
                      </a:endParaRPr>
                    </a:p>
                  </a:txBody>
                  <a:tcPr/>
                </a:tc>
                <a:tc hMerge="1">
                  <a:txBody>
                    <a:bodyPr/>
                    <a:lstStyle/>
                    <a:p>
                      <a:pPr algn="ctr"/>
                      <a:endParaRPr lang="el-GR" sz="1400" b="1" dirty="0">
                        <a:effectLst>
                          <a:outerShdw blurRad="38100" dist="38100" dir="2700000" algn="tl">
                            <a:srgbClr val="000000">
                              <a:alpha val="43137"/>
                            </a:srgbClr>
                          </a:outerShdw>
                        </a:effectLst>
                      </a:endParaRPr>
                    </a:p>
                  </a:txBody>
                  <a:tcPr/>
                </a:tc>
                <a:tc hMerge="1">
                  <a:txBody>
                    <a:bodyPr/>
                    <a:lstStyle/>
                    <a:p>
                      <a:pPr algn="ctr"/>
                      <a:endParaRPr lang="el-GR" sz="1400" b="1" dirty="0">
                        <a:effectLst>
                          <a:outerShdw blurRad="38100" dist="38100" dir="2700000" algn="tl">
                            <a:srgbClr val="000000">
                              <a:alpha val="43137"/>
                            </a:srgbClr>
                          </a:outerShdw>
                        </a:effectLst>
                      </a:endParaRPr>
                    </a:p>
                  </a:txBody>
                  <a:tcPr/>
                </a:tc>
                <a:tc hMerge="1">
                  <a:txBody>
                    <a:bodyPr/>
                    <a:lstStyle/>
                    <a:p>
                      <a:pPr algn="ctr"/>
                      <a:endParaRPr lang="el-GR" sz="1400" b="1" dirty="0">
                        <a:effectLst>
                          <a:outerShdw blurRad="38100" dist="38100" dir="2700000" algn="tl">
                            <a:srgbClr val="000000">
                              <a:alpha val="43137"/>
                            </a:srgbClr>
                          </a:outerShdw>
                        </a:effectLst>
                      </a:endParaRPr>
                    </a:p>
                  </a:txBody>
                  <a:tcPr/>
                </a:tc>
                <a:tc hMerge="1">
                  <a:txBody>
                    <a:bodyPr/>
                    <a:lstStyle/>
                    <a:p>
                      <a:pPr algn="ctr"/>
                      <a:endParaRPr lang="el-GR" sz="1400" b="1" dirty="0">
                        <a:effectLst>
                          <a:outerShdw blurRad="38100" dist="38100" dir="2700000" algn="tl">
                            <a:srgbClr val="000000">
                              <a:alpha val="43137"/>
                            </a:srgbClr>
                          </a:outerShdw>
                        </a:effectLst>
                      </a:endParaRPr>
                    </a:p>
                  </a:txBody>
                  <a:tcPr/>
                </a:tc>
              </a:tr>
            </a:tbl>
          </a:graphicData>
        </a:graphic>
      </p:graphicFrame>
      <p:sp>
        <p:nvSpPr>
          <p:cNvPr id="7" name="Date Placeholder 6"/>
          <p:cNvSpPr>
            <a:spLocks noGrp="1"/>
          </p:cNvSpPr>
          <p:nvPr>
            <p:ph type="dt" sz="quarter" idx="10"/>
          </p:nvPr>
        </p:nvSpPr>
        <p:spPr/>
        <p:txBody>
          <a:bodyPr/>
          <a:lstStyle/>
          <a:p>
            <a:pPr>
              <a:defRPr/>
            </a:pPr>
            <a:fld id="{6AA783E4-5056-4ECA-A445-9759DB9FF991}" type="datetime1">
              <a:rPr lang="el-GR"/>
              <a:pPr>
                <a:defRPr/>
              </a:pPr>
              <a:t>9/10/2014</a:t>
            </a:fld>
            <a:endParaRPr lang="el-GR"/>
          </a:p>
        </p:txBody>
      </p:sp>
      <p:sp>
        <p:nvSpPr>
          <p:cNvPr id="8" name="Slide Number Placeholder 7"/>
          <p:cNvSpPr>
            <a:spLocks noGrp="1"/>
          </p:cNvSpPr>
          <p:nvPr>
            <p:ph type="sldNum" sz="quarter" idx="12"/>
          </p:nvPr>
        </p:nvSpPr>
        <p:spPr/>
        <p:txBody>
          <a:bodyPr/>
          <a:lstStyle/>
          <a:p>
            <a:pPr>
              <a:defRPr/>
            </a:pPr>
            <a:fld id="{48F2C097-D0A1-42BB-BF94-6ABB35C6B0FE}" type="slidenum">
              <a:rPr lang="el-GR" smtClean="0"/>
              <a:pPr>
                <a:defRPr/>
              </a:pPr>
              <a:t>19</a:t>
            </a:fld>
            <a:endParaRPr lang="el-GR"/>
          </a:p>
        </p:txBody>
      </p:sp>
      <p:sp>
        <p:nvSpPr>
          <p:cNvPr id="9" name="Footer Placeholder 8"/>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71500" y="2214563"/>
            <a:ext cx="8043863" cy="3643312"/>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624078" indent="-514350" eaLnBrk="1" fontAlgn="auto" hangingPunct="1">
              <a:spcAft>
                <a:spcPts val="0"/>
              </a:spcAft>
              <a:buClr>
                <a:schemeClr val="bg1"/>
              </a:buClr>
              <a:buSzPct val="100000"/>
              <a:buFont typeface="+mj-lt"/>
              <a:buAutoNum type="alphaUcPeriod"/>
              <a:defRPr/>
            </a:pPr>
            <a:r>
              <a:rPr lang="en-US" sz="2600" b="1" dirty="0" smtClean="0">
                <a:solidFill>
                  <a:schemeClr val="bg1"/>
                </a:solidFill>
                <a:effectLst>
                  <a:outerShdw blurRad="38100" dist="38100" dir="2700000" algn="tl">
                    <a:srgbClr val="000000">
                      <a:alpha val="43137"/>
                    </a:srgbClr>
                  </a:outerShdw>
                </a:effectLst>
              </a:rPr>
              <a:t>Introduction</a:t>
            </a:r>
          </a:p>
          <a:p>
            <a:pPr marL="624078" indent="-514350" eaLnBrk="1" fontAlgn="auto" hangingPunct="1">
              <a:spcAft>
                <a:spcPts val="0"/>
              </a:spcAft>
              <a:buClr>
                <a:schemeClr val="bg1"/>
              </a:buClr>
              <a:buSzPct val="100000"/>
              <a:buFont typeface="+mj-lt"/>
              <a:buAutoNum type="alphaUcPeriod"/>
              <a:defRPr/>
            </a:pPr>
            <a:r>
              <a:rPr lang="en-US" sz="2600" b="1" dirty="0" smtClean="0">
                <a:solidFill>
                  <a:schemeClr val="bg1"/>
                </a:solidFill>
              </a:rPr>
              <a:t>Cyprus: Health Status of the Population</a:t>
            </a:r>
          </a:p>
          <a:p>
            <a:pPr marL="624078" indent="-514350" eaLnBrk="1" fontAlgn="auto" hangingPunct="1">
              <a:spcAft>
                <a:spcPts val="0"/>
              </a:spcAft>
              <a:buClr>
                <a:schemeClr val="bg1"/>
              </a:buClr>
              <a:buSzPct val="85000"/>
              <a:buFont typeface="+mj-lt"/>
              <a:buAutoNum type="alphaUcPeriod"/>
              <a:defRPr/>
            </a:pPr>
            <a:r>
              <a:rPr lang="en-US" sz="2600" b="1" dirty="0" smtClean="0">
                <a:solidFill>
                  <a:schemeClr val="bg1"/>
                </a:solidFill>
              </a:rPr>
              <a:t>Cyprus: Health System and the current Reforms</a:t>
            </a:r>
          </a:p>
          <a:p>
            <a:pPr marL="624078" indent="-514350" eaLnBrk="1" fontAlgn="auto" hangingPunct="1">
              <a:spcAft>
                <a:spcPts val="0"/>
              </a:spcAft>
              <a:buClr>
                <a:schemeClr val="bg1"/>
              </a:buClr>
              <a:buSzPct val="85000"/>
              <a:buFont typeface="+mj-lt"/>
              <a:buAutoNum type="alphaUcPeriod"/>
              <a:defRPr/>
            </a:pPr>
            <a:r>
              <a:rPr lang="en-US" sz="2600" b="1" dirty="0" smtClean="0">
                <a:solidFill>
                  <a:schemeClr val="bg1"/>
                </a:solidFill>
              </a:rPr>
              <a:t>Cyprus: Global Health Perspective</a:t>
            </a:r>
          </a:p>
          <a:p>
            <a:pPr marL="624078" indent="-514350" eaLnBrk="1" fontAlgn="auto" hangingPunct="1">
              <a:spcAft>
                <a:spcPts val="0"/>
              </a:spcAft>
              <a:buClr>
                <a:schemeClr val="bg1"/>
              </a:buClr>
              <a:buSzPct val="85000"/>
              <a:buFont typeface="+mj-lt"/>
              <a:buAutoNum type="alphaUcPeriod"/>
              <a:defRPr/>
            </a:pPr>
            <a:r>
              <a:rPr lang="en-US" sz="2600" b="1" dirty="0" smtClean="0">
                <a:solidFill>
                  <a:schemeClr val="bg1"/>
                </a:solidFill>
              </a:rPr>
              <a:t>Cyprus : An International Medical Tourism Destination</a:t>
            </a:r>
          </a:p>
          <a:p>
            <a:pPr marL="624078" indent="-514350" eaLnBrk="1" fontAlgn="auto" hangingPunct="1">
              <a:spcAft>
                <a:spcPts val="0"/>
              </a:spcAft>
              <a:buClr>
                <a:schemeClr val="bg1"/>
              </a:buClr>
              <a:buSzPct val="85000"/>
              <a:buFont typeface="+mj-lt"/>
              <a:buAutoNum type="alphaUcPeriod"/>
              <a:defRPr/>
            </a:pPr>
            <a:r>
              <a:rPr lang="en-US" sz="2600" b="1" dirty="0" smtClean="0">
                <a:solidFill>
                  <a:schemeClr val="bg1"/>
                </a:solidFill>
              </a:rPr>
              <a:t>Cyprus: Prospects and Opportunities for Medical Investments</a:t>
            </a:r>
            <a:r>
              <a:rPr lang="en-US" sz="2600" dirty="0" smtClean="0">
                <a:solidFill>
                  <a:schemeClr val="bg1"/>
                </a:solidFill>
              </a:rPr>
              <a:t> </a:t>
            </a:r>
            <a:endParaRPr lang="el-GR" sz="2600" dirty="0">
              <a:solidFill>
                <a:schemeClr val="bg1"/>
              </a:solidFill>
            </a:endParaRPr>
          </a:p>
        </p:txBody>
      </p:sp>
      <p:sp>
        <p:nvSpPr>
          <p:cNvPr id="5" name="Title 4"/>
          <p:cNvSpPr>
            <a:spLocks noGrp="1"/>
          </p:cNvSpPr>
          <p:nvPr>
            <p:ph type="title"/>
          </p:nvPr>
        </p:nvSpPr>
        <p:spPr>
          <a:xfrm>
            <a:off x="500034" y="785794"/>
            <a:ext cx="8229600" cy="1143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eaLnBrk="1" fontAlgn="auto" hangingPunct="1">
              <a:spcAft>
                <a:spcPts val="0"/>
              </a:spcAft>
              <a:defRPr/>
            </a:pPr>
            <a:r>
              <a:rPr lang="en-US" sz="4700" dirty="0" smtClean="0">
                <a:solidFill>
                  <a:schemeClr val="tx1"/>
                </a:solidFill>
              </a:rPr>
              <a:t/>
            </a:r>
            <a:br>
              <a:rPr lang="en-US" sz="4700" dirty="0" smtClean="0">
                <a:solidFill>
                  <a:schemeClr val="tx1"/>
                </a:solidFill>
              </a:rPr>
            </a:br>
            <a:r>
              <a:rPr lang="en-US" sz="4700" dirty="0" smtClean="0">
                <a:solidFill>
                  <a:schemeClr val="tx1"/>
                </a:solidFill>
              </a:rPr>
              <a:t/>
            </a:r>
            <a:br>
              <a:rPr lang="en-US" sz="4700" dirty="0" smtClean="0">
                <a:solidFill>
                  <a:schemeClr val="tx1"/>
                </a:solidFill>
              </a:rPr>
            </a:br>
            <a:r>
              <a:rPr lang="en-US" sz="4400" dirty="0" smtClean="0">
                <a:solidFill>
                  <a:schemeClr val="bg1"/>
                </a:solidFill>
                <a:effectLst>
                  <a:outerShdw blurRad="38100" dist="38100" dir="2700000" algn="tl">
                    <a:srgbClr val="000000">
                      <a:alpha val="43137"/>
                    </a:srgbClr>
                  </a:outerShdw>
                </a:effectLst>
              </a:rPr>
              <a:t>Presentation Structure</a:t>
            </a:r>
            <a:br>
              <a:rPr lang="en-US" sz="4400" dirty="0" smtClean="0">
                <a:solidFill>
                  <a:schemeClr val="bg1"/>
                </a:solidFill>
                <a:effectLst>
                  <a:outerShdw blurRad="38100" dist="38100" dir="2700000" algn="tl">
                    <a:srgbClr val="000000">
                      <a:alpha val="43137"/>
                    </a:srgbClr>
                  </a:outerShdw>
                </a:effectLst>
              </a:rPr>
            </a:br>
            <a:r>
              <a:rPr lang="en-US" sz="4700" dirty="0" smtClean="0">
                <a:solidFill>
                  <a:schemeClr val="tx1"/>
                </a:solidFill>
              </a:rPr>
              <a:t/>
            </a:r>
            <a:br>
              <a:rPr lang="en-US" sz="4700" dirty="0" smtClean="0">
                <a:solidFill>
                  <a:schemeClr val="tx1"/>
                </a:solidFill>
              </a:rPr>
            </a:br>
            <a:endParaRPr lang="el-GR" sz="4400" dirty="0"/>
          </a:p>
        </p:txBody>
      </p:sp>
      <p:pic>
        <p:nvPicPr>
          <p:cNvPr id="10244"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0245"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FDACC425-2E16-4142-949E-EC92AD70B163}" type="datetime1">
              <a:rPr lang="el-GR"/>
              <a:pPr>
                <a:defRPr/>
              </a:pPr>
              <a:t>9/10/2014</a:t>
            </a:fld>
            <a:endParaRPr lang="el-GR"/>
          </a:p>
        </p:txBody>
      </p:sp>
      <p:sp>
        <p:nvSpPr>
          <p:cNvPr id="8" name="Slide Number Placeholder 7"/>
          <p:cNvSpPr>
            <a:spLocks noGrp="1"/>
          </p:cNvSpPr>
          <p:nvPr>
            <p:ph type="sldNum" sz="quarter" idx="12"/>
          </p:nvPr>
        </p:nvSpPr>
        <p:spPr/>
        <p:txBody>
          <a:bodyPr/>
          <a:lstStyle/>
          <a:p>
            <a:pPr>
              <a:defRPr/>
            </a:pPr>
            <a:fld id="{F1131F90-6DFA-4F07-88CA-48DCEA1484EB}" type="slidenum">
              <a:rPr lang="el-GR" smtClean="0"/>
              <a:pPr>
                <a:defRPr/>
              </a:pPr>
              <a:t>2</a:t>
            </a:fld>
            <a:endParaRPr lang="el-GR"/>
          </a:p>
        </p:txBody>
      </p:sp>
      <p:sp>
        <p:nvSpPr>
          <p:cNvPr id="9" name="Footer Placeholder 8"/>
          <p:cNvSpPr>
            <a:spLocks noGrp="1"/>
          </p:cNvSpPr>
          <p:nvPr>
            <p:ph type="ftr" sz="quarter" idx="11"/>
          </p:nvPr>
        </p:nvSpPr>
        <p:spPr/>
        <p:txBody>
          <a:bodyPr/>
          <a:lstStyle/>
          <a:p>
            <a:pPr>
              <a:defRPr/>
            </a:pPr>
            <a:r>
              <a:rPr lang="en-US" dirty="0"/>
              <a:t>Cyprus-Russian Health and Wellness Forum</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8675"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7" name="Content Placeholder 1"/>
          <p:cNvSpPr txBox="1">
            <a:spLocks/>
          </p:cNvSpPr>
          <p:nvPr/>
        </p:nvSpPr>
        <p:spPr bwMode="auto">
          <a:xfrm>
            <a:off x="571500" y="1357313"/>
            <a:ext cx="8001000" cy="4000500"/>
          </a:xfrm>
          <a:prstGeom prst="rect">
            <a:avLst/>
          </a:prstGeom>
          <a:noFill/>
          <a:ln w="9525">
            <a:noFill/>
            <a:miter lim="800000"/>
            <a:headEnd/>
            <a:tailEnd/>
          </a:ln>
        </p:spPr>
        <p:txBody>
          <a:bodyPr/>
          <a:lstStyle/>
          <a:p>
            <a:pPr marL="365125" indent="-255588" algn="just">
              <a:spcBef>
                <a:spcPts val="400"/>
              </a:spcBef>
              <a:buClr>
                <a:schemeClr val="accent1"/>
              </a:buClr>
              <a:buSzPct val="68000"/>
              <a:buFont typeface="Wingdings" pitchFamily="2" charset="2"/>
              <a:buChar char="Ø"/>
              <a:defRPr/>
            </a:pPr>
            <a:r>
              <a:rPr lang="en-US" dirty="0">
                <a:latin typeface="+mn-lt"/>
              </a:rPr>
              <a:t>Public health expenditure is 43% of the total health expenditure, one of the three lowest percentages in the EU</a:t>
            </a:r>
            <a:r>
              <a:rPr lang="en-US" sz="1600" baseline="30000" dirty="0">
                <a:latin typeface="+mn-lt"/>
              </a:rPr>
              <a:t>*</a:t>
            </a:r>
            <a:endParaRPr lang="en-US" sz="1200" baseline="30000" dirty="0">
              <a:latin typeface="+mn-lt"/>
            </a:endParaRPr>
          </a:p>
          <a:p>
            <a:pPr marL="365125" indent="-255588" algn="just">
              <a:spcBef>
                <a:spcPts val="400"/>
              </a:spcBef>
              <a:buClr>
                <a:schemeClr val="accent1"/>
              </a:buClr>
              <a:buSzPct val="68000"/>
              <a:defRPr/>
            </a:pPr>
            <a:endParaRPr lang="el-GR" sz="800" dirty="0">
              <a:latin typeface="+mn-lt"/>
            </a:endParaRPr>
          </a:p>
          <a:p>
            <a:pPr marL="365125" indent="-255588" algn="just">
              <a:spcBef>
                <a:spcPts val="400"/>
              </a:spcBef>
              <a:buClr>
                <a:schemeClr val="accent1"/>
              </a:buClr>
              <a:buSzPct val="68000"/>
              <a:buFont typeface="Wingdings" pitchFamily="2" charset="2"/>
              <a:buChar char="Ø"/>
              <a:defRPr/>
            </a:pPr>
            <a:r>
              <a:rPr lang="en-US" dirty="0">
                <a:latin typeface="+mn-lt"/>
              </a:rPr>
              <a:t>6,9% of public expenditure is dedicated to healthcare, a percentage also very low in relation to EU average which is 15,8% </a:t>
            </a:r>
            <a:r>
              <a:rPr lang="en-US" sz="1600" baseline="30000" dirty="0">
                <a:latin typeface="+mn-lt"/>
              </a:rPr>
              <a:t>**</a:t>
            </a:r>
          </a:p>
          <a:p>
            <a:pPr marL="365125" indent="-255588" algn="just">
              <a:spcBef>
                <a:spcPts val="400"/>
              </a:spcBef>
              <a:buClr>
                <a:schemeClr val="accent1"/>
              </a:buClr>
              <a:buSzPct val="68000"/>
              <a:defRPr/>
            </a:pPr>
            <a:endParaRPr lang="el-GR" sz="800" dirty="0">
              <a:latin typeface="+mn-lt"/>
            </a:endParaRPr>
          </a:p>
          <a:p>
            <a:pPr marL="365125" indent="-255588" algn="just">
              <a:spcBef>
                <a:spcPts val="400"/>
              </a:spcBef>
              <a:buClr>
                <a:schemeClr val="accent1"/>
              </a:buClr>
              <a:buSzPct val="68000"/>
              <a:buFont typeface="Wingdings" pitchFamily="2" charset="2"/>
              <a:buChar char="Ø"/>
              <a:defRPr/>
            </a:pPr>
            <a:r>
              <a:rPr lang="en-US" dirty="0">
                <a:latin typeface="+mn-lt"/>
              </a:rPr>
              <a:t>49,4% of health expenditure comes from Out-Of-Pocket expenditure, while EU average is as low as 14% </a:t>
            </a:r>
            <a:r>
              <a:rPr lang="en-US" sz="1600" baseline="30000" dirty="0">
                <a:latin typeface="+mn-lt"/>
              </a:rPr>
              <a:t>***</a:t>
            </a:r>
          </a:p>
          <a:p>
            <a:pPr marL="365125" indent="-255588" algn="just">
              <a:spcBef>
                <a:spcPts val="400"/>
              </a:spcBef>
              <a:buClr>
                <a:schemeClr val="accent1"/>
              </a:buClr>
              <a:buSzPct val="68000"/>
              <a:defRPr/>
            </a:pPr>
            <a:endParaRPr lang="en-US" sz="800" dirty="0">
              <a:latin typeface="+mn-lt"/>
            </a:endParaRPr>
          </a:p>
          <a:p>
            <a:pPr marL="365125" indent="-255588" algn="ctr">
              <a:spcBef>
                <a:spcPts val="400"/>
              </a:spcBef>
              <a:buClr>
                <a:schemeClr val="accent1"/>
              </a:buClr>
              <a:buSzPct val="68000"/>
              <a:defRPr/>
            </a:pPr>
            <a:r>
              <a:rPr lang="en-US" dirty="0">
                <a:effectLst>
                  <a:outerShdw blurRad="38100" dist="38100" dir="2700000" algn="tl">
                    <a:srgbClr val="000000">
                      <a:alpha val="43137"/>
                    </a:srgbClr>
                  </a:outerShdw>
                </a:effectLst>
                <a:latin typeface="+mn-lt"/>
              </a:rPr>
              <a:t>At the same time</a:t>
            </a:r>
          </a:p>
          <a:p>
            <a:pPr marL="365125" indent="-255588" algn="just">
              <a:spcBef>
                <a:spcPts val="400"/>
              </a:spcBef>
              <a:buClr>
                <a:schemeClr val="accent1"/>
              </a:buClr>
              <a:buSzPct val="68000"/>
              <a:defRPr/>
            </a:pPr>
            <a:endParaRPr lang="el-GR" sz="800" dirty="0">
              <a:latin typeface="+mn-lt"/>
            </a:endParaRPr>
          </a:p>
          <a:p>
            <a:pPr marL="365125" indent="-255588" algn="just">
              <a:spcBef>
                <a:spcPts val="400"/>
              </a:spcBef>
              <a:buClr>
                <a:schemeClr val="accent1"/>
              </a:buClr>
              <a:buSzPct val="68000"/>
              <a:buFont typeface="Wingdings" pitchFamily="2" charset="2"/>
              <a:buChar char="Ø"/>
              <a:defRPr/>
            </a:pPr>
            <a:r>
              <a:rPr lang="en-US" dirty="0">
                <a:latin typeface="+mn-lt"/>
              </a:rPr>
              <a:t>Public budget is pushed by increased demand in the public sector, whereas the economic crisis intensifies the problems with negative consequences on the population.</a:t>
            </a:r>
          </a:p>
          <a:p>
            <a:pPr marL="365125" indent="-255588" algn="r">
              <a:spcBef>
                <a:spcPts val="0"/>
              </a:spcBef>
              <a:buClr>
                <a:schemeClr val="accent1"/>
              </a:buClr>
              <a:buSzPct val="68000"/>
              <a:buFont typeface="Wingdings 3" pitchFamily="18" charset="2"/>
              <a:buNone/>
              <a:defRPr/>
            </a:pPr>
            <a:endParaRPr lang="en-US" sz="1000" dirty="0">
              <a:latin typeface="+mn-lt"/>
            </a:endParaRPr>
          </a:p>
          <a:p>
            <a:pPr marL="365125" indent="-255588" algn="r">
              <a:spcBef>
                <a:spcPts val="0"/>
              </a:spcBef>
              <a:buClr>
                <a:schemeClr val="accent1"/>
              </a:buClr>
              <a:buSzPct val="68000"/>
              <a:buFont typeface="Wingdings 3" pitchFamily="18" charset="2"/>
              <a:buNone/>
              <a:defRPr/>
            </a:pPr>
            <a:endParaRPr lang="en-US" sz="1000" dirty="0">
              <a:latin typeface="+mn-lt"/>
            </a:endParaRPr>
          </a:p>
          <a:p>
            <a:pPr marL="365125" indent="-255588" algn="r">
              <a:spcBef>
                <a:spcPts val="0"/>
              </a:spcBef>
              <a:buClr>
                <a:schemeClr val="accent1"/>
              </a:buClr>
              <a:buSzPct val="68000"/>
              <a:buFont typeface="Wingdings 3" pitchFamily="18" charset="2"/>
              <a:buNone/>
              <a:defRPr/>
            </a:pPr>
            <a:endParaRPr lang="en-US" sz="1000" baseline="30000" dirty="0">
              <a:latin typeface="+mn-lt"/>
            </a:endParaRPr>
          </a:p>
          <a:p>
            <a:pPr marL="365125" indent="-255588" algn="r">
              <a:spcBef>
                <a:spcPts val="0"/>
              </a:spcBef>
              <a:buClr>
                <a:schemeClr val="accent1"/>
              </a:buClr>
              <a:buSzPct val="68000"/>
              <a:buFont typeface="Wingdings 3" pitchFamily="18" charset="2"/>
              <a:buNone/>
              <a:defRPr/>
            </a:pPr>
            <a:endParaRPr lang="en-US" sz="1000" baseline="30000" dirty="0">
              <a:latin typeface="+mn-lt"/>
            </a:endParaRPr>
          </a:p>
          <a:p>
            <a:pPr marL="365125" indent="-255588" algn="r">
              <a:spcBef>
                <a:spcPts val="0"/>
              </a:spcBef>
              <a:buClr>
                <a:schemeClr val="accent1"/>
              </a:buClr>
              <a:buSzPct val="68000"/>
              <a:buFont typeface="Wingdings 3" pitchFamily="18" charset="2"/>
              <a:buNone/>
              <a:defRPr/>
            </a:pPr>
            <a:endParaRPr lang="en-US" sz="800" baseline="30000" dirty="0">
              <a:latin typeface="+mn-lt"/>
            </a:endParaRPr>
          </a:p>
          <a:p>
            <a:pPr marL="365125" indent="-255588" algn="r">
              <a:spcBef>
                <a:spcPts val="0"/>
              </a:spcBef>
              <a:buClr>
                <a:schemeClr val="accent1"/>
              </a:buClr>
              <a:buSzPct val="68000"/>
              <a:buFont typeface="Wingdings 3" pitchFamily="18" charset="2"/>
              <a:buNone/>
              <a:defRPr/>
            </a:pPr>
            <a:r>
              <a:rPr lang="en-US" sz="800" baseline="30000" dirty="0">
                <a:latin typeface="+mn-lt"/>
              </a:rPr>
              <a:t>*</a:t>
            </a:r>
            <a:r>
              <a:rPr lang="en-US" sz="800" dirty="0">
                <a:latin typeface="+mn-lt"/>
              </a:rPr>
              <a:t> OECD Health data 2013 and </a:t>
            </a:r>
            <a:r>
              <a:rPr lang="en-US" sz="800" dirty="0" err="1">
                <a:latin typeface="+mn-lt"/>
              </a:rPr>
              <a:t>GoC</a:t>
            </a:r>
            <a:r>
              <a:rPr lang="en-US" sz="800" dirty="0">
                <a:latin typeface="+mn-lt"/>
              </a:rPr>
              <a:t> State Budget, W.B. Functional Report, March 2014.</a:t>
            </a:r>
            <a:endParaRPr lang="el-GR" sz="800" dirty="0">
              <a:latin typeface="+mn-lt"/>
            </a:endParaRPr>
          </a:p>
          <a:p>
            <a:pPr marL="365125" indent="-255588" algn="r">
              <a:spcBef>
                <a:spcPts val="0"/>
              </a:spcBef>
              <a:buClr>
                <a:schemeClr val="accent1"/>
              </a:buClr>
              <a:buSzPct val="68000"/>
              <a:buFont typeface="Wingdings 3" pitchFamily="18" charset="2"/>
              <a:buNone/>
              <a:defRPr/>
            </a:pPr>
            <a:r>
              <a:rPr lang="en-US" sz="800" baseline="30000" dirty="0">
                <a:latin typeface="+mn-lt"/>
              </a:rPr>
              <a:t>**</a:t>
            </a:r>
            <a:r>
              <a:rPr lang="en-US" sz="800" dirty="0">
                <a:latin typeface="+mn-lt"/>
              </a:rPr>
              <a:t> World Development Indicators October 2013 (2011 data), W.B. Functional Report, March 2014.</a:t>
            </a:r>
            <a:endParaRPr lang="el-GR" sz="800" dirty="0">
              <a:latin typeface="+mn-lt"/>
            </a:endParaRPr>
          </a:p>
          <a:p>
            <a:pPr marL="365125" indent="-255588" algn="r">
              <a:spcBef>
                <a:spcPts val="0"/>
              </a:spcBef>
              <a:buClr>
                <a:schemeClr val="accent1"/>
              </a:buClr>
              <a:buSzPct val="68000"/>
              <a:buFont typeface="Wingdings 3" pitchFamily="18" charset="2"/>
              <a:buNone/>
              <a:defRPr/>
            </a:pPr>
            <a:r>
              <a:rPr lang="en-US" sz="800" baseline="30000" dirty="0">
                <a:latin typeface="+mn-lt"/>
              </a:rPr>
              <a:t>***</a:t>
            </a:r>
            <a:r>
              <a:rPr lang="en-US" sz="800" dirty="0">
                <a:latin typeface="+mn-lt"/>
              </a:rPr>
              <a:t> World Development Indicators October 2013 (2011 data), W.B. Functional Report, March 2014</a:t>
            </a:r>
            <a:r>
              <a:rPr lang="en-US" sz="1000" dirty="0">
                <a:latin typeface="+mn-lt"/>
              </a:rPr>
              <a:t>.</a:t>
            </a:r>
            <a:endParaRPr lang="el-GR" sz="1000" dirty="0">
              <a:latin typeface="+mn-lt"/>
            </a:endParaRPr>
          </a:p>
          <a:p>
            <a:pPr marL="365125" indent="-255588">
              <a:spcBef>
                <a:spcPts val="400"/>
              </a:spcBef>
              <a:buClr>
                <a:schemeClr val="accent1"/>
              </a:buClr>
              <a:buSzPct val="68000"/>
              <a:buFont typeface="Wingdings 3" pitchFamily="18" charset="2"/>
              <a:buChar char=""/>
              <a:defRPr/>
            </a:pPr>
            <a:endParaRPr lang="el-GR" sz="1400" dirty="0">
              <a:latin typeface="+mn-lt"/>
            </a:endParaRPr>
          </a:p>
        </p:txBody>
      </p:sp>
      <p:cxnSp>
        <p:nvCxnSpPr>
          <p:cNvPr id="6" name="Straight Connector 5"/>
          <p:cNvCxnSpPr/>
          <p:nvPr/>
        </p:nvCxnSpPr>
        <p:spPr>
          <a:xfrm>
            <a:off x="6072188" y="5500688"/>
            <a:ext cx="242887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quarter" idx="10"/>
          </p:nvPr>
        </p:nvSpPr>
        <p:spPr/>
        <p:txBody>
          <a:bodyPr/>
          <a:lstStyle/>
          <a:p>
            <a:pPr>
              <a:defRPr/>
            </a:pPr>
            <a:fld id="{294D8519-4B19-437C-A846-64C473A99F0E}" type="datetime1">
              <a:rPr lang="el-GR"/>
              <a:pPr>
                <a:defRPr/>
              </a:pPr>
              <a:t>9/10/2014</a:t>
            </a:fld>
            <a:endParaRPr lang="el-GR"/>
          </a:p>
        </p:txBody>
      </p:sp>
      <p:sp>
        <p:nvSpPr>
          <p:cNvPr id="9" name="Slide Number Placeholder 8"/>
          <p:cNvSpPr>
            <a:spLocks noGrp="1"/>
          </p:cNvSpPr>
          <p:nvPr>
            <p:ph type="sldNum" sz="quarter" idx="12"/>
          </p:nvPr>
        </p:nvSpPr>
        <p:spPr/>
        <p:txBody>
          <a:bodyPr/>
          <a:lstStyle/>
          <a:p>
            <a:pPr>
              <a:defRPr/>
            </a:pPr>
            <a:fld id="{C7A005A3-E193-4BA5-8656-0CC8D49BD6EF}" type="slidenum">
              <a:rPr lang="el-GR" smtClean="0"/>
              <a:pPr>
                <a:defRPr/>
              </a:pPr>
              <a:t>20</a:t>
            </a:fld>
            <a:endParaRPr lang="el-GR"/>
          </a:p>
        </p:txBody>
      </p:sp>
      <p:sp>
        <p:nvSpPr>
          <p:cNvPr id="10" name="Footer Placeholder 9"/>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29699"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29700" name="Picture 2" descr="http://www.moh.gov.cy/MOH/MOH.nsf/All/01C7076A3BCFDEA1C2257905002BF5B3/$file/mohbuilding.bmp"/>
          <p:cNvPicPr>
            <a:picLocks noChangeAspect="1" noChangeArrowheads="1"/>
          </p:cNvPicPr>
          <p:nvPr/>
        </p:nvPicPr>
        <p:blipFill>
          <a:blip r:embed="rId5" cstate="print"/>
          <a:srcRect/>
          <a:stretch>
            <a:fillRect/>
          </a:stretch>
        </p:blipFill>
        <p:spPr bwMode="auto">
          <a:xfrm>
            <a:off x="4143375" y="3643313"/>
            <a:ext cx="3143250" cy="1785937"/>
          </a:xfrm>
          <a:prstGeom prst="rect">
            <a:avLst/>
          </a:prstGeom>
          <a:noFill/>
          <a:ln w="9525">
            <a:noFill/>
            <a:miter lim="800000"/>
            <a:headEnd/>
            <a:tailEnd/>
          </a:ln>
        </p:spPr>
      </p:pic>
      <p:sp>
        <p:nvSpPr>
          <p:cNvPr id="29701" name="AutoShape 2" descr="data:image/jpeg;base64,/9j/4AAQSkZJRgABAQAAAQABAAD/2wCEAAkGBxQTEhUUExQUFRUXGRwXGBYYFBcaFxYXGBgWGRgYFxQcHSggGBwlHRUXITEiJSkrLi4uGB8zODMsNygtLisBCgoKDg0OGhAQGiwcHCQsLCwsLCwsLCwsLCwsLCwsLCwsLCwsLCwsLCwsLCwsLCwsLCwsLCwsLCw4LCwrKysrN//AABEIALcBEwMBIgACEQEDEQH/xAAcAAABBQEBAQAAAAAAAAAAAAAGAAIDBAUBBwj/xABCEAABAwIDBAgDBAgGAwEBAAABAAIRAyEEEjEFQVFhBiJxgZGhscETMvBCUtHhBxQjYnKywvEVM2OCkqJD0uJzNP/EABkBAAIDAQAAAAAAAAAAAAAAAAABAgMEBf/EACURAAICAgICAwACAwAAAAAAAAABAhEDIRIxBEEiMlETsTNCQ//aAAwDAQACEQMRAD8Ae1qka1Oa1SNauwc4aGp7WpwanhqAOAKNz4aJ39Y95t5QO5SVRaONvx8gVS2g/rHgsXlz6iasEe2AeO2uxz3ES8kmzQT2DkoBXqn5aYbze7+kKXarDTeS2wJlVc7iJmeUrKsskqRf/GntjzQefnrdzAB56qN1MNs2SNDJmeMpjXOcOBUjsO4tv2i8eSqcm+2TUUukPZisoAsPrgm1MUbamfBcNNkAZgTyv2hdZXYflaTHHeUiVD6LHOqU2Cwe4NneCSB7og6R9GBSY11NznGYdJEEbiABa/qqHRmo6piaQLQBm3DhJ17kddIaAe0tOhaQe9SW0RZ5jVw7RGZwEWJ9Fx1Snrdwb7rtbDMplzC6XaEQom1mHqta7hJ5clHZIc7FyCWtAjSb66n0TalSoWnUHdAhS0m1X2FINb2fipaWzax+dwA4T7BWRxTfSIPJFds9H6RU8+BfzY098D8V5TSpNB+YEkHRet1KZdgQNT8EeIaPwQHhtlUgAcsmNSTvU44pTdIi8iijEpOZmAAMmb9xViiHEtysMbzlOiIKOHa35WtHYApGjXtVq8P9ZW/J/EYTMLVt1coGokX5WWjsesXZmmxAnzurpCzMF1K8cSW9xuPMBE/HjBWgjmc3s9AwQFSiA4SC3K4cRodNLLXwnR3Bsgtw9OdxcMx/5OklYGwKlnN4GR3/ANvNFWCeTTEAWtc+0c1Uuybbo5WaG5S0AAGIAgQ7kLa5fNQ7QgtId8pBB7DYqxXpuLSCWiRwJPIi6xsY4uDcxMRfQCd+n1ZWJFbZ5Hj8MadRzD9kkd24+EKxsatDi3jce61OmmEDaoeNHC95uOfZ6IdbUykOG4z+PkoSRNBI8K7sfEZXQdHeqpU3SJC5MKJINcA/rBskA8Iuecj0V6vhGscHOPVdDTmMifsm57u8LAwtfOwO37+RCJaQpvozkEuBa6wmdJJ81JEZAbi+jJzuyVKWWSWgm4BuAbbkkVU9sZQA6lWc4WLmtaWkjeJdoVxOg5Motantantanhq6hgGBqkDU8NTohAFZxuTuaPM/Q8VlVir9Z3Uk/aObx0HcIHcqNQLk5ZcptnQxqo0DG26ElDslpjci/aTLIYx1JVMsRA97rZTA4W9U1zBMudHG8+ShD4sn0sMfsse6eAt5pKLfQ7okFWmJcAXdlu8pzcSfsMFzvueSmpbMqGOqxo5mT5K43ZbvtVCeTQBCsWCb9EHlivZodCW1Di2ZpyhjiW2gGInxKONqMkod6DbNays9zc05IJLiTdzT/SiTaOqHBw0xclLaPP6+EY6rULhJzECeAsLKenRA0AHYEwGXuP7zv5ipwOa2+PXHozZW7OZUrBdAHb3ynBvAHwhaUUhns85sMwf6ceAI9kE4cdVttBx4WRvsK+HZPAjzKDWMIkcC4eDiFkw/do0ZPomJoPLw90mtub/X0E8U+0/XJL4YkW4+y1GcZDe3zWXtDqvDgDuOkaH8vNboCz9sU7A848VDLG4k8bphBsarFQcHCPKR9c0XbMJJLQYm+krzzY1f9mx29tj2tMeyOsHicjg8aexH5rn+zW+jWxlMNb1i4nwnwv5rHp4dpc4ZYFnCZMzNr82nxT69Z9aq0XjjNlouwBLmuJGUHLzh0C/eGq6qRTdmB0p2T8TBVAAMzB8VoA+7cx/tkLyNy+ha1ENHKIXhW38D8HEVKe4OMfwm7fIqMt7LEyTYtaW5Tq0x3G4/DuV96wMFWyVAdxsfbz9UQblWSRf2NXglpOunaFv4SrBuTB3IPpvIII1CI6NXMA4aFC0was3/AIk6ALix2Y+oBAc0Afun/wBlxXckVcZGuGqQNXQ1SBq6BkGBqjxnyx94hvcdfIFWQ1VMQ7r/AMA83fl/Mqs0+MGWY43JIpYoy7loqz2Kw4JpXLNwLbZxJY/IADafEn8FlZMxkq1j356r3c4HYLeyjos0TSI2TUsM1os0TG4X8VOWKWOS6Wm319arpxikjG22RFq65uikLLi5+oTSBO7f7fgU6EEPQ5n+YRyHqtDHm5UHRRv7Nx/f9Gj8Sn446rn5vuzXj+oE4Vskm9yT4kq22mOH12qpsy4b2BaIYtfjr4lGZ7ImhOhOECe0pZh/YE+i0FIVdHT+xHafVDNdkVKo4PPnDv6kQ9HHfsjqIcdewLDxzSMRWiLuB14taLWP3VjxuszNE/8AGiEMXXDTt9be6cAeI8PzXKjDlNza+7dfhyWso9jsqq7TYPhu5X8FbNIdvaSfVNdREEQLjgk9oE9mZsGoOu3gQR2H8wUa7OqZqTT3HuQFsx2WsBxBb3i/sUZbEqWc3hfxXNktm6JYw2Ke1+UQA06k8+Ec1ujaVR00ppgka5XG+77Q9EM7SZDp4j0VdlQi8la4wU4pmZycXQX18fLGlz3X1HVEHeLDcUDfpI2fTyUq9O5PVqXJJOrTfsIT/jjMQSNZF+P5yqu1AKlNzbm1oBNxcXiNUnh0NZNgQ9q3sBiM7Ad+h7RYrCcrWx60OLeNx2jX2WRl6NgrR2TX1b3j3CznrtKoQQRuQSCAsldTaZkAjQidEkgCsNUjWp4anBq6xzxkLJzyM33zm7jp5ADuRPszDB7g0gEHUHQjgpts9E561Dh8h/pPsVz8+XnpGvFDjtgcquPqZGOdwBPer9agWktcC0jUGxHcsLpPVimG/ecPAX9gqC4F2Dv+rq3g2S76hQAaLQ2bTNz3aq7DG5oqyOoslymd0RpF53e67kvv0+vRSinc35afXFdFPXXv8NFvMhAWiTp9T9dy6Ow3FjFjxvorFClLoEAkx7LQ25TDXMY0GA3gdczgSTzygpOW0h1qzT6PtigOZcfOPZVNqPhjjwB9Fo7NbFBv8PqsXbjoo1P4T6LnT3JmyPSBrZjNL7uXBaPwRzPaSqOzYm0nuK1GzuHiRdbfH+hlzfYiZSAmANeCdlT2g30F+KWQ8fAfjKvRUbnR49Rw/eny/JZe1GxianNrD/MtLo+ID9d3uqO26Q/WRIBmmf8Aq5v/ALFY+s5p/wCRUMLjXiOI5An0UpAF7DwHmkKjeK2Gb2RU3WFibcPHVOvw8T+Ep1J1jY2J3Eb7XNtIThmj5T2Ej2lL0MGMaCyrNrOB7jr5Eoq2VUioP3rfgh7pFROYEgDM2NeFvwWhs7ESym/fYntGvosGVVJmzG9BHtKnLew+qy/gjgD239VuVWgtPAhZRojQie0k+qu8Z3FoqzrdleoAC02v1fG482+a4agmJBI3TJ8BdS1sOC0iBO62hFwfEDwTmukAjeJ8VooosBNr0MtR0AwTIkEWN9CqAeWkOG4z9dyK+luFlrXjd1T2HT65oUcsOWNSo1wlaCKm6QCND76JpKo7GrdUt+7bu3e/gtByqLDoe7ifEpJkc0kAeuBqVQwLqYNTKjZIC6OWXGLMeONyNro3RmXeCISFR2RRysCvLmG0o7T2ZTrCKjexw1HevKunnRWvTLXtaalFoPWaLtkj527tBfTsXsiaQgD5pAWxgKBycJvp3ey9M6S9AaVeX0YpVdY/8bjzAHVPMeCCsdsqrh+pUGUgWtY7hDpgrT41cijNdGfTpWuTfu3ym06Igb99+B/urFSlA1Nhy9hdcqUgAZEiJM33bgVtMzJ8FlZSLzlzEw1vfLjA8E3albNUki8N0Bt1RITW09B3KXGEGq8Agw6LX0tp3KtKpWTcrVG4xsUgP3QPIIb6ROihU7PVElc9VC/SY/sHdrfN7Vzntmz0ZWyTfQm3D8VrQ77vif7qhsMXPZ7hbOVdDAvgYsz+RSpscZ+UX5nzsn/BP3vAC3jKmpN+bt/BSZFciuy3sJkF1ybDWPQWVXpFTBrUSR9l49D7K7suzj2KDbzJfhz++4eLHe8LHk1mNUN4imykBoAO5PUxZC4GLYZCuxvWdbWD5R/SpcqcGdftHof/AKUwpoQzB6R0v2bXcD6hUNhv6jm/dcfA9YeqINt4eaD+QnwMoX2O+Kjh95oPhb3CyeQt2acL0HGAqTTbyEeFvwSqYZ13Qcs67p4Knsh9nDgZ7j/ZGHRqHtqUzcWMeXt5qnHPhJluSPJAwMOYmLKvRpxmHA+Rv+I7l6KMDTDC23G8IN202iyuA17by0tzCQdR6O8VqWZNmd46RjbTwmek9vEW7Rcei84dqvVKlQTEO/4PjxiF570iwnw6zhBAd1hIixnTvlQz72Sxfhn4KrkqA7jY+3n6rdDkNVBO70W3gq+dgPj2jVZDQiwUkwpIGe2hqiwDM9QcyhDDdIK2IxmWk8DDtzZhkAJiW6m+vDkj/o5Ql0rRnyXpFWKDW2EtFsAJwSXQspcRV3Q0pjqsR2SljPl7x6qNrrt5hUZ5OK066/slFFlrgdFU2thqb6ZFVoc3gePI7iosYQxrnE5WtkysM7SL3NZrDM7r6TGUd/W8FHBmnJ8ZKmOUFxsFts7CNMZmuJbItYEXnvWVUo27xqTpInylbP6QtuNwtGmXNc7O/LlbE2aSSSd1l5zX6aExkoPdvh1Sw7MjAfNdSHkJR+RjnhbfxDTC4cF7RA1G7mPaV0Al88TPiUK9H+klepXANFrGBr3X+I4yxpcLk8juVbo3tLF1cTRFTIGl0uAps0DSYBid3FD8hfg1gf6ejYo9VCvSc/so4ub/ADA+yKMSbIV6T/Kzm8ejispoG9H2Xd2e62wxY/R+m45oIBgXifKVsUmF2YZiIdEtDeAO8HiuhhfwRhyr5EdFnzdvsFLkXaOHBzSXWd94jc3hCkdhWnd5n0VpW0PwQh3cVW6SGG03E6VWd0uA91aw1BrXAhrQeMAHxUW3xNB3IsPg9p9ljz6yI1Yd4yDOO3sBK7m4NceWWD/2hXC1INWwyWU8riWRTMkxEtm4NrE8Fe2dhXVnZWZCZId1rNc2xa6BY8le2Y4Nc129rmnukB3/AFJRRUxgkGAIIv5a98d6z5cji6RfCCatmBieibyMpqtEgg/sydeBzj0XkFJpZWbOocWHkbiPEBfQrq02XhXTXDfCxdcC0VM47yHz2XWdycuy9RS6NnZlSKkcRHv7FFPR2Pjta4AhwIvxiR6ILw9W7HDkUTYavke133XA87GVWyz0HON2bSyyWM7co9Vi7Tw0UjlNx1miNS0yB5QiytlLeIifzQtWqEugTE2VmPZVIxy8ETEg3lCXT3BZqbaoF2nKex3/ANeq9IwWBa1pa9zWlpLTJi3zNuf3XN75Ue18JhnUalOpUpj4rXMDi5sNcQS0zNrgK2WSNURjB3Z8+uU+y60OLeNx7+yirsykg7jB7uar58rg7gZ7t6zsuQRZ+SSha+RKSiMKP0U4Iii+sdajso/hZ+ZPgvadgUMrAeKBei+zRSpUaI+y0A9up8yT3r0nCMhoCGxky6uLqQDKosYVB9WGB33NZ5xchaJQ7tOs6nUILm/DcHCDOpDdd24+KqyQ5riSi6ZlbZ2oaxNgKNMZnuAknLJyt5mPqVV2Ewuz1X5sziRBEdUGRAImN1/u24mvUpVMQ7IQ6lTY4/Zs4aDWziRO6BmOpF9xogADQIxY+Pbtkpz5dKkeffpU2k1j6DHNLjDnWjeWjf2Fef1NuNH/AI783D2C2v0sYzNjss2ZTaI4F0uPkQgXEG6tKwt2JtgEYh5aB8Og8i5N3RTHnUCsdB8YamKbbQOPgI91g7Iqxgsdb5hQaDzNYOPkwrX/AEXtmvUP3afq4D2TGekYp1kLdJan+WP3/RrkS4tyEukhvT7T6IEzX6MNnP2D3V/YvWFU/wCtUHg4geQVDohTLmvOYi40A58VrbOpNFVzC8iXuOXM0E6EmAAfNbYS4wTZjkuU2iahTu/+L+lqeWK3h8DT/aEkwHx/mP8AuM53vKqbTxmFpmlTLSHOMS1kh0uA6xOkTvVa8qP4SfjsjdWa0tBIBcYA3k8lV6QCcNW/gd6K50gpU21KAaGtdnJBDQJgCwgX1UO0W5qTxxaR5FVZMnN3RdjhxVCGJZA609kn0lP+KImHHsa70hP2U8uoUidTTYfFoKswt6ejE1sdRaTRcfhvIg7gDEbsxCt4jaBZSNR1MgCLFzZkxHyzvhKlTMs6zgGkyAYa6Ro4b9FyvDsK5rqjM3wyD1h87Ru/3BYsj2zVBaRmP6bZSQKR73eN4QL0tx5xFY1crWZ2gQCXTAiZtuhWqlRuYxyOn3gsnajhDTB3jQrNGbujQ4qizsmpmpNvcCD2i3sinD1MzGniEFbEq2eODvWD7lFOyqs044H1urGRR6HsZ4q0WZnVCQMtqr2jq20a4J2O2NRd8zGu/i6x8XSsLYGLe1jg1rXQZhzy3XmGn7q2aWOquEFrAeTi8fytTV9og/wrUsK2nUgMble23VFnMPuHD/iVax+Cp1qZa4RAJEWgxrbXsVPH0sRAcSyGODrUyLaO1eZ6ridNyVRtdh/zCOxjfVHYHjPTLBspYusynOUEROs5Rm/7T/aCsF69I/SJsouacQTmLYDuq0EgmJ6oE/Z4rzhw+pTaaHafRE3E1AIBsNElwj6lJRGfR2xR1pRXSxYjVB2EMKzUqmNeSiyQXUsQIUvxAhBtdw3lLF1HVGFmZzZIMgwbcx4dkooAmxmMDBzQxj6AqmXzN4M6ExccxFjuvxWW/A4i+XEHW0yYbeG5XSBBi41vyXKVXFNeGua17LS/qi/VmADMXfqLZRrKKA2pSlYrtuFn+bSc3q5rGePVkgAOtpzAWxmtKYHz10+xGfaOKd/qZf8Ag1rP6UPEovxXRp9arUqGoOu97tDN3Ej1Vc9FI1qd4aNdANeMBFCsqYV+XZta3+ZiaTQf/wA6dRx/mCIP0U0+viHR9mmPEvJ9ApKvRvLgqVMujNiDU3A3ZTpjjxlaP6OWBlKqYc4uqAbpADeZ0S9jCXFlCPSR/Xpj+I/y/iivHvlxIED63IQ6RH9rT/hf6sTA3ejFZ1OhVflBAI+0Z8Mt9VAdrEVTUa0Z5cA6TEHlAnRT9HiP1StcfM0xoYBbJlYlar13E/fdzOp1IMEq9/RIz/7svUOkWIaHDMHS8lxLJMwODoTam1nve0kMdGhLB1Z5klZjK1nczw5BTUK2g4/uidOOu/RV6/CWzcoYyo+o0vqzBsIaZuBEhvut2qZBHJDWErgPHVkk2ndxsFa2v0kpUSWDrv4CwEcXKMtE4Wa/RmjOFpElxOQD5jukWE20WgMG3WD3ucfUrzPDdM69NgY0sDQT9m9yT3pg6dYo3ztifuDlbRaF5EUqKP4ZWeu0Nl07OLGTI+y3fbhzWhsxjGhzbAB7hEA6nN/UvPejfTo1XfDrhrS6zXtmAY+1w7eaNcOBnqAmJyvHY5oaP5D4qmUlLZaotAH0hYWYmowDqgmDyJzAeDlh7WE03ciCibpuwNxIINnMHiJB8er4IbrdZpEESCL8rBZnqRoW4mTsirFQjiJ8D+aJtj1Ic4cQPL+6DsO/LUYecHvB/JE2BqxUaeNvFXlSC/ZGJyPJMwWmYEm3W049VbeB2nJimCHGwzR1uOhnd6IVoVIcDwI8JuFf2TVLHENEfDeReZ1nVJza0NxT2FLcTUNKX5SHSCBNhpBHiqWHxz3MAdEjquMaltie/XvVzD1szq9EatIeyd4e0PkcJMjuWDW2m2m94c8QQH9/yuHkD3lWQkq2VyTsC/0jbODKYqtfVe4ugl9QZWtEmI+1r29qA3FewVdqYeq0teGOknqmL7pB3a+ZXn3TajTFfPSLSx7QYB0LRlPoD3lKVWNX0DqSbKSiSPominkyfP681Cwp9PekSJwVR2htqnQdFQkWzE8BO/17FdBXcoOoHhuQBSo7cpEtBOUueabQdXOAmBE/Zg9ngpqW16LoIqsvJEmNCAbHmQO8J7cFTBkU2A8cjZtpeFA7YtA/+Jnhx48fyHAIAusxLDADmnNoMwvGscVDtfE/DoVah+yxx8GlV8LsSjTcHMaWlpJADjFy4/LpEvce88lD0tw76uErU6Yl1RuTWLOIBM7oBJQB5tS6QUyAA+BwII14qdldtQdUtdcCzha8g9llbrbPp7MofEaG1K5+08dUREinwN+0wUJbR6T4itq+GzMN6o8rmOChYNBTtvEPZ+qteBpVdaLQ4wLcg1Weg/8A/NJ1L3H0HsV5ycU4u+Yk9t7/AN0adCKp+G9uaQy8WIAMmBB7fFFjQS4l1yhHbzv2zeTT5kfgieo6wnghLbjv2/8AsHq5SEwh6Ohn6vVlwzcC0m0t36RrPYFm4hrc7rWzuiLCJOgTdkbXFNjmFzmZtSBmBEgi8ZhodOKnb8Oq5xbUyBziWtyBx13klp56bwnypUQcL2UmtEEZdHbzyCkY2SLD8+1R1oa0uFUE5y3Lkc10AXde0SOMqo7FOBF9baHXxS5P0HFG5RqVAyo+m29IQ6ADBIkEcj7IAq4gkzade1H3Rd5LqwztbmDRdpMnPTiOsOfmotudEmH4hp2fOkCBlscvbz4oe2OKoBDUIN4kHhPanOqwLAc+HJcr0CxxaZDgYPASE+jhy8taIEnh3E9lx4pEqJqVZxgAGdRAOtxPiAvd8LUFGjTrEMkUWl2mdwBMwJ1v5LxnZkNgAaOA13kxw0ujHFbVqDDU3iq4PDchaXAAtMg5SWAH/LIiZuLXlQaGh/SvbLcVVpPaHQG5YIgz83t5LLcOxYzcU45SYAkgDrSBprO+6p46q9snPx3u3bonmnKNjiyLHNyudG50juMhbtKrYHv90N06mcS7WYK2Nmvmm3sg9osfRWrogFza096e3HMFU5nCXNbYkCHAQb84WfgnywcrIf6XUzmYWnLI10uOfZ6KMkM9Cq7WymlXpVKYLf2Lm2JcJJbb7QGnG6Cuk1qzwwQzMXNgO+VxzZWyAYBgdwWPV29UdTbSkhrCDAgdbjITX7aqVGhlRz3gWbme4xaJBJsoDsvUqrWiSC46w5rtbgti/EKptzEuqnMaeUjWAO+TAKo1tsllgNb98AG/am0tr5hBA0g80+gbsqHsSXJCSssjR9C5oClZpCr8FM0pDJgU2vXDGlxIEceKQTcRh2vEOEiZ1Iv2jtPigAcZtTEgNLquGh/VEOEkx87LdaSPl562V/CY+oHsz16eR2a2pJEGA4AcR4q8dlUcrW/DbDQA0ARAbpEKWjgKTRDWNAkkACwJiYG75R4BAFxYPTLbf6rQa/LnLnhgbmyzIJ17luIF/SjUY4Yei7Nme5zmkbgwAOm37wCT6BFXpJSOKoG0vbcBpBg6ODSbTuuvMKrYMDd5do3L1XA5abA0ACBYCTrzQV0ow37cta2AQXdUakySTxOqrTJSQP0XQReBM9nevQejOzBRw1SoWuD3NOsfLBiBuQbsnCF722BMxfQSDBI4fgvTMQT+rmzicotF9wNuxDGkU6lQ5ssWgb+1DnSxopFjxJLurBNoHdzW+XS53d32Qx06kCgHGT1/VimiDK2EqZ25jv8AaQiXod0gGEeSaTagdaHECCHG4dB3SPBCezx1Gzun1OqlzuBtPaJ5+CfsRobc2xTFQkEOkzlyyQDoA4kTCgxWIo18MXU6dVtRsEvLxBj5iGAWGU8eKwcaCTbh6Lf2NtN1PDUqTabB+0LnvJEuY43YbSAeI3QEUr0O2+yboCwmqQ4mJOvEAgeaNq9eXOI3kme0oM6LPa2pmfJvoDA1M9bVEGIxQF2gAbgTYNsZnx8kxAd0ixLfjVBkBMiSdZE6EdyoUMUGizRM2dv5g8Qp+lNEirMk5rn08FkOaQRxURmt/iP7rRPAa84W1QxL61JlNzKrouA0NDYJ+YEidCBwssDAYdpALjaT9E9/qtOpjzlkughoaL8DIEbtE0Rd+jQx3R9zGGpFVtPQZ2ic4MlvVMRBkExKlo9HHVmubRJdUizHDLmggksdMZoGlp3J+D6TVG4epSFUn4gOYOg30lpiRIBBHMKbE9M6rhRmo4/DvYhpDgzLYjXtSBIFsbgKmHc6nVa5jtcrtd/PkpNkVrOHA+t1Y6S7TZW65JdWJ6z56pEfd485WPs+tDzzHofzUkNhjsurZw71D0gp5qU/dIPdofVU9k4jrxxEe/stI1M2ZpHjoQmxglWIgnxVY1rLZqbQp/EzCk0DKBli2YT1rnXs4Km7HQ4lrQCQRoNDwG5REUfgF89U8beq5QotEguj/afVSjEOBBBIiw+u9Q1BPJFAWs9P7je8mfVJUw93LySToR9AsNypmlQU9FK0oJEwKeCogU8FAEgKdKYF2UAOlAXTlmbG0LAinTcbm8ucRp3BHhK856QVg7F1S4GWtYwtDgA05cxGlz1vNRl0NETMRdY3SdwLmuaILQMxkguDpAaCNd9tTBVupXptbN54uf8AgAhDaeOL3XM305X36qCWybejU2LRLjlZmBc6Mwm1nTEaDUT2L0RzJbEtaSN53dgXn+xKxawO4TGtrR7lTtfULw81Q4gkhsiACI038Ug9BFUpsY4zULt8AAchck8FSx9JtWM7GuA0DzOvDhuVbBV6jGkP65kmSBP1+KsuxzuQ7gnYqIf1Bm5jR3ldGyp+w3/t+KloY3eAw84J91L/AIjU3ZY7D+KlYqZUOxBupM8/xVPEbHyiS1gH1bVaztpVf3Y/hP4rK23jXZI6skiwBmPE8E+SE0RYzCYcU+q85zqctu4Zp7yohtcU2BgOfKAJNp4mJMarHY7rX3/kuviYjXko8hE+PxYquDjI4jiBG/nCZi6rXHM1oaNw38de8qKpFuS66uItuRYElLE5WxDTxls8FK3aA+5TP+wKq7KRI7Y7Eg5v3deflyQI0qWOZvY3Xc1u7uUuHa14tlB3GB3T4LIbUEGG/wBlc2TigHRa4gaW8frROxmwdjkzlI8rctOCq1cEGmalJrx95sh3eW3Ww3GU3AHJbgCBO65CX+LMaQ3IANxluo48P7p8iXEzRg6LXBzXu4gF7fD5Va+OziP+bfwVn/FqZ+UNPePwXf8AEhHyt/5D8EuTHRnUfh5us9xB3TTPo2T4pVSw/K1wvEzNuJEWV9uPZJsB2f2CT9ot3dkSNEWIz/1cHR3ko3Yb95aH6+wiYUb8YyYjvtCdioo/qp+95hJXRVYfs+bfxSRYUemNKlaUkkyI9qeCupIGOC60pJIARcvJtv7Ra6rXfkYZe7rFvWIb1R2WASSUZEkYrMDnIcbTc3k93AK5R2ZvAb7pJKBItYejdw4R7p1Wg0/MAe6/ikkkMgLyyTJcwXg/MOw7x2qxQxAc0FuhEhJJMDpqpjq6SSAGjELC2tXOcxv0SSQQkUaFe8KT4u4fXeupJEBkz9aXsoxTIm9p9l1JSA7HWkaG8cov6Kq6zt10kk0CLIfqRr9fguUn8OH90kkMZsNxoaAIuRYD65KvWNQkEWjTTTgeKSSCRJTrP3tG+II3RPqnOrHe0+ISSRYDTiHfd/7BcNR33d/3lxJMBB7vu/8Ab8k1zzwA7/ySSQA0v7UkkkAf/9k="/>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endParaRPr lang="el-GR">
              <a:latin typeface="Lucida Sans Unicode" pitchFamily="34" charset="0"/>
            </a:endParaRPr>
          </a:p>
        </p:txBody>
      </p:sp>
      <p:sp>
        <p:nvSpPr>
          <p:cNvPr id="29702" name="AutoShape 4" descr="data:image/jpeg;base64,/9j/4AAQSkZJRgABAQAAAQABAAD/2wCEAAkGBxQTEhUUExQUFRUXGRwXGBYYFBcaFxYXGBgWGRgYFxQcHSggGBwlHRUXITEiJSkrLi4uGB8zODMsNygtLisBCgoKDg0OGhAQGiwcHCQsLCwsLCwsLCwsLCwsLCwsLCwsLCwsLCwsLCwsLCwsLCwsLCwsLCwsLCw4LCwrKysrN//AABEIALcBEwMBIgACEQEDEQH/xAAcAAABBQEBAQAAAAAAAAAAAAAGAAIDBAUBBwj/xABCEAABAwIDBAgDBAgGAwEBAAABAAIRAyEEEjEFQVFhBiJxgZGhscETMvBCUtHhBxQjYnKywvEVM2OCkqJD0uJzNP/EABkBAAIDAQAAAAAAAAAAAAAAAAABAgMEBf/EACURAAICAgICAwACAwAAAAAAAAABAhEDIRIxBEEiMlETsTNCQ//aAAwDAQACEQMRAD8Ae1qka1Oa1SNauwc4aGp7WpwanhqAOAKNz4aJ39Y95t5QO5SVRaONvx8gVS2g/rHgsXlz6iasEe2AeO2uxz3ES8kmzQT2DkoBXqn5aYbze7+kKXarDTeS2wJlVc7iJmeUrKsskqRf/GntjzQefnrdzAB56qN1MNs2SNDJmeMpjXOcOBUjsO4tv2i8eSqcm+2TUUukPZisoAsPrgm1MUbamfBcNNkAZgTyv2hdZXYflaTHHeUiVD6LHOqU2Cwe4NneCSB7og6R9GBSY11NznGYdJEEbiABa/qqHRmo6piaQLQBm3DhJ17kddIaAe0tOhaQe9SW0RZ5jVw7RGZwEWJ9Fx1Snrdwb7rtbDMplzC6XaEQom1mHqta7hJ5clHZIc7FyCWtAjSb66n0TalSoWnUHdAhS0m1X2FINb2fipaWzax+dwA4T7BWRxTfSIPJFds9H6RU8+BfzY098D8V5TSpNB+YEkHRet1KZdgQNT8EeIaPwQHhtlUgAcsmNSTvU44pTdIi8iijEpOZmAAMmb9xViiHEtysMbzlOiIKOHa35WtHYApGjXtVq8P9ZW/J/EYTMLVt1coGokX5WWjsesXZmmxAnzurpCzMF1K8cSW9xuPMBE/HjBWgjmc3s9AwQFSiA4SC3K4cRodNLLXwnR3Bsgtw9OdxcMx/5OklYGwKlnN4GR3/ANvNFWCeTTEAWtc+0c1Uuybbo5WaG5S0AAGIAgQ7kLa5fNQ7QgtId8pBB7DYqxXpuLSCWiRwJPIi6xsY4uDcxMRfQCd+n1ZWJFbZ5Hj8MadRzD9kkd24+EKxsatDi3jce61OmmEDaoeNHC95uOfZ6IdbUykOG4z+PkoSRNBI8K7sfEZXQdHeqpU3SJC5MKJINcA/rBskA8Iuecj0V6vhGscHOPVdDTmMifsm57u8LAwtfOwO37+RCJaQpvozkEuBa6wmdJJ81JEZAbi+jJzuyVKWWSWgm4BuAbbkkVU9sZQA6lWc4WLmtaWkjeJdoVxOg5Motantantanhq6hgGBqkDU8NTohAFZxuTuaPM/Q8VlVir9Z3Uk/aObx0HcIHcqNQLk5ZcptnQxqo0DG26ElDslpjci/aTLIYx1JVMsRA97rZTA4W9U1zBMudHG8+ShD4sn0sMfsse6eAt5pKLfQ7okFWmJcAXdlu8pzcSfsMFzvueSmpbMqGOqxo5mT5K43ZbvtVCeTQBCsWCb9EHlivZodCW1Di2ZpyhjiW2gGInxKONqMkod6DbNays9zc05IJLiTdzT/SiTaOqHBw0xclLaPP6+EY6rULhJzECeAsLKenRA0AHYEwGXuP7zv5ipwOa2+PXHozZW7OZUrBdAHb3ynBvAHwhaUUhns85sMwf6ceAI9kE4cdVttBx4WRvsK+HZPAjzKDWMIkcC4eDiFkw/do0ZPomJoPLw90mtub/X0E8U+0/XJL4YkW4+y1GcZDe3zWXtDqvDgDuOkaH8vNboCz9sU7A848VDLG4k8bphBsarFQcHCPKR9c0XbMJJLQYm+krzzY1f9mx29tj2tMeyOsHicjg8aexH5rn+zW+jWxlMNb1i4nwnwv5rHp4dpc4ZYFnCZMzNr82nxT69Z9aq0XjjNlouwBLmuJGUHLzh0C/eGq6qRTdmB0p2T8TBVAAMzB8VoA+7cx/tkLyNy+ha1ENHKIXhW38D8HEVKe4OMfwm7fIqMt7LEyTYtaW5Tq0x3G4/DuV96wMFWyVAdxsfbz9UQblWSRf2NXglpOunaFv4SrBuTB3IPpvIII1CI6NXMA4aFC0was3/AIk6ALix2Y+oBAc0Afun/wBlxXckVcZGuGqQNXQ1SBq6BkGBqjxnyx94hvcdfIFWQ1VMQ7r/AMA83fl/Mqs0+MGWY43JIpYoy7loqz2Kw4JpXLNwLbZxJY/IADafEn8FlZMxkq1j356r3c4HYLeyjos0TSI2TUsM1os0TG4X8VOWKWOS6Wm319arpxikjG22RFq65uikLLi5+oTSBO7f7fgU6EEPQ5n+YRyHqtDHm5UHRRv7Nx/f9Gj8Sn446rn5vuzXj+oE4Vskm9yT4kq22mOH12qpsy4b2BaIYtfjr4lGZ7ImhOhOECe0pZh/YE+i0FIVdHT+xHafVDNdkVKo4PPnDv6kQ9HHfsjqIcdewLDxzSMRWiLuB14taLWP3VjxuszNE/8AGiEMXXDTt9be6cAeI8PzXKjDlNza+7dfhyWso9jsqq7TYPhu5X8FbNIdvaSfVNdREEQLjgk9oE9mZsGoOu3gQR2H8wUa7OqZqTT3HuQFsx2WsBxBb3i/sUZbEqWc3hfxXNktm6JYw2Ke1+UQA06k8+Ec1ujaVR00ppgka5XG+77Q9EM7SZDp4j0VdlQi8la4wU4pmZycXQX18fLGlz3X1HVEHeLDcUDfpI2fTyUq9O5PVqXJJOrTfsIT/jjMQSNZF+P5yqu1AKlNzbm1oBNxcXiNUnh0NZNgQ9q3sBiM7Ad+h7RYrCcrWx60OLeNx2jX2WRl6NgrR2TX1b3j3CznrtKoQQRuQSCAsldTaZkAjQidEkgCsNUjWp4anBq6xzxkLJzyM33zm7jp5ADuRPszDB7g0gEHUHQjgpts9E561Dh8h/pPsVz8+XnpGvFDjtgcquPqZGOdwBPer9agWktcC0jUGxHcsLpPVimG/ecPAX9gqC4F2Dv+rq3g2S76hQAaLQ2bTNz3aq7DG5oqyOoslymd0RpF53e67kvv0+vRSinc35afXFdFPXXv8NFvMhAWiTp9T9dy6Ow3FjFjxvorFClLoEAkx7LQ25TDXMY0GA3gdczgSTzygpOW0h1qzT6PtigOZcfOPZVNqPhjjwB9Fo7NbFBv8PqsXbjoo1P4T6LnT3JmyPSBrZjNL7uXBaPwRzPaSqOzYm0nuK1GzuHiRdbfH+hlzfYiZSAmANeCdlT2g30F+KWQ8fAfjKvRUbnR49Rw/eny/JZe1GxianNrD/MtLo+ID9d3uqO26Q/WRIBmmf8Aq5v/ALFY+s5p/wCRUMLjXiOI5An0UpAF7DwHmkKjeK2Gb2RU3WFibcPHVOvw8T+Ep1J1jY2J3Eb7XNtIThmj5T2Ej2lL0MGMaCyrNrOB7jr5Eoq2VUioP3rfgh7pFROYEgDM2NeFvwWhs7ESym/fYntGvosGVVJmzG9BHtKnLew+qy/gjgD239VuVWgtPAhZRojQie0k+qu8Z3FoqzrdleoAC02v1fG482+a4agmJBI3TJ8BdS1sOC0iBO62hFwfEDwTmukAjeJ8VooosBNr0MtR0AwTIkEWN9CqAeWkOG4z9dyK+luFlrXjd1T2HT65oUcsOWNSo1wlaCKm6QCND76JpKo7GrdUt+7bu3e/gtByqLDoe7ifEpJkc0kAeuBqVQwLqYNTKjZIC6OWXGLMeONyNro3RmXeCISFR2RRysCvLmG0o7T2ZTrCKjexw1HevKunnRWvTLXtaalFoPWaLtkj527tBfTsXsiaQgD5pAWxgKBycJvp3ey9M6S9AaVeX0YpVdY/8bjzAHVPMeCCsdsqrh+pUGUgWtY7hDpgrT41cijNdGfTpWuTfu3ym06Igb99+B/urFSlA1Nhy9hdcqUgAZEiJM33bgVtMzJ8FlZSLzlzEw1vfLjA8E3albNUki8N0Bt1RITW09B3KXGEGq8Agw6LX0tp3KtKpWTcrVG4xsUgP3QPIIb6ROihU7PVElc9VC/SY/sHdrfN7Vzntmz0ZWyTfQm3D8VrQ77vif7qhsMXPZ7hbOVdDAvgYsz+RSpscZ+UX5nzsn/BP3vAC3jKmpN+bt/BSZFciuy3sJkF1ybDWPQWVXpFTBrUSR9l49D7K7suzj2KDbzJfhz++4eLHe8LHk1mNUN4imykBoAO5PUxZC4GLYZCuxvWdbWD5R/SpcqcGdftHof/AKUwpoQzB6R0v2bXcD6hUNhv6jm/dcfA9YeqINt4eaD+QnwMoX2O+Kjh95oPhb3CyeQt2acL0HGAqTTbyEeFvwSqYZ13Qcs67p4Knsh9nDgZ7j/ZGHRqHtqUzcWMeXt5qnHPhJluSPJAwMOYmLKvRpxmHA+Rv+I7l6KMDTDC23G8IN202iyuA17by0tzCQdR6O8VqWZNmd46RjbTwmek9vEW7Rcei84dqvVKlQTEO/4PjxiF570iwnw6zhBAd1hIixnTvlQz72Sxfhn4KrkqA7jY+3n6rdDkNVBO70W3gq+dgPj2jVZDQiwUkwpIGe2hqiwDM9QcyhDDdIK2IxmWk8DDtzZhkAJiW6m+vDkj/o5Ql0rRnyXpFWKDW2EtFsAJwSXQspcRV3Q0pjqsR2SljPl7x6qNrrt5hUZ5OK066/slFFlrgdFU2thqb6ZFVoc3gePI7iosYQxrnE5WtkysM7SL3NZrDM7r6TGUd/W8FHBmnJ8ZKmOUFxsFts7CNMZmuJbItYEXnvWVUo27xqTpInylbP6QtuNwtGmXNc7O/LlbE2aSSSd1l5zX6aExkoPdvh1Sw7MjAfNdSHkJR+RjnhbfxDTC4cF7RA1G7mPaV0Al88TPiUK9H+klepXANFrGBr3X+I4yxpcLk8juVbo3tLF1cTRFTIGl0uAps0DSYBid3FD8hfg1gf6ejYo9VCvSc/so4ub/ADA+yKMSbIV6T/Kzm8ejispoG9H2Xd2e62wxY/R+m45oIBgXifKVsUmF2YZiIdEtDeAO8HiuhhfwRhyr5EdFnzdvsFLkXaOHBzSXWd94jc3hCkdhWnd5n0VpW0PwQh3cVW6SGG03E6VWd0uA91aw1BrXAhrQeMAHxUW3xNB3IsPg9p9ljz6yI1Yd4yDOO3sBK7m4NceWWD/2hXC1INWwyWU8riWRTMkxEtm4NrE8Fe2dhXVnZWZCZId1rNc2xa6BY8le2Y4Nc129rmnukB3/AFJRRUxgkGAIIv5a98d6z5cji6RfCCatmBieibyMpqtEgg/sydeBzj0XkFJpZWbOocWHkbiPEBfQrq02XhXTXDfCxdcC0VM47yHz2XWdycuy9RS6NnZlSKkcRHv7FFPR2Pjta4AhwIvxiR6ILw9W7HDkUTYavke133XA87GVWyz0HON2bSyyWM7co9Vi7Tw0UjlNx1miNS0yB5QiytlLeIifzQtWqEugTE2VmPZVIxy8ETEg3lCXT3BZqbaoF2nKex3/ANeq9IwWBa1pa9zWlpLTJi3zNuf3XN75Ue18JhnUalOpUpj4rXMDi5sNcQS0zNrgK2WSNURjB3Z8+uU+y60OLeNx7+yirsykg7jB7uar58rg7gZ7t6zsuQRZ+SSha+RKSiMKP0U4Iii+sdajso/hZ+ZPgvadgUMrAeKBei+zRSpUaI+y0A9up8yT3r0nCMhoCGxky6uLqQDKosYVB9WGB33NZ5xchaJQ7tOs6nUILm/DcHCDOpDdd24+KqyQ5riSi6ZlbZ2oaxNgKNMZnuAknLJyt5mPqVV2Ewuz1X5sziRBEdUGRAImN1/u24mvUpVMQ7IQ6lTY4/Zs4aDWziRO6BmOpF9xogADQIxY+Pbtkpz5dKkeffpU2k1j6DHNLjDnWjeWjf2Fef1NuNH/AI783D2C2v0sYzNjss2ZTaI4F0uPkQgXEG6tKwt2JtgEYh5aB8Og8i5N3RTHnUCsdB8YamKbbQOPgI91g7Iqxgsdb5hQaDzNYOPkwrX/AEXtmvUP3afq4D2TGekYp1kLdJan+WP3/RrkS4tyEukhvT7T6IEzX6MNnP2D3V/YvWFU/wCtUHg4geQVDohTLmvOYi40A58VrbOpNFVzC8iXuOXM0E6EmAAfNbYS4wTZjkuU2iahTu/+L+lqeWK3h8DT/aEkwHx/mP8AuM53vKqbTxmFpmlTLSHOMS1kh0uA6xOkTvVa8qP4SfjsjdWa0tBIBcYA3k8lV6QCcNW/gd6K50gpU21KAaGtdnJBDQJgCwgX1UO0W5qTxxaR5FVZMnN3RdjhxVCGJZA609kn0lP+KImHHsa70hP2U8uoUidTTYfFoKswt6ejE1sdRaTRcfhvIg7gDEbsxCt4jaBZSNR1MgCLFzZkxHyzvhKlTMs6zgGkyAYa6Ro4b9FyvDsK5rqjM3wyD1h87Ru/3BYsj2zVBaRmP6bZSQKR73eN4QL0tx5xFY1crWZ2gQCXTAiZtuhWqlRuYxyOn3gsnajhDTB3jQrNGbujQ4qizsmpmpNvcCD2i3sinD1MzGniEFbEq2eODvWD7lFOyqs044H1urGRR6HsZ4q0WZnVCQMtqr2jq20a4J2O2NRd8zGu/i6x8XSsLYGLe1jg1rXQZhzy3XmGn7q2aWOquEFrAeTi8fytTV9og/wrUsK2nUgMble23VFnMPuHD/iVax+Cp1qZa4RAJEWgxrbXsVPH0sRAcSyGODrUyLaO1eZ6ridNyVRtdh/zCOxjfVHYHjPTLBspYusynOUEROs5Rm/7T/aCsF69I/SJsouacQTmLYDuq0EgmJ6oE/Z4rzhw+pTaaHafRE3E1AIBsNElwj6lJRGfR2xR1pRXSxYjVB2EMKzUqmNeSiyQXUsQIUvxAhBtdw3lLF1HVGFmZzZIMgwbcx4dkooAmxmMDBzQxj6AqmXzN4M6ExccxFjuvxWW/A4i+XEHW0yYbeG5XSBBi41vyXKVXFNeGua17LS/qi/VmADMXfqLZRrKKA2pSlYrtuFn+bSc3q5rGePVkgAOtpzAWxmtKYHz10+xGfaOKd/qZf8Ag1rP6UPEovxXRp9arUqGoOu97tDN3Ej1Vc9FI1qd4aNdANeMBFCsqYV+XZta3+ZiaTQf/wA6dRx/mCIP0U0+viHR9mmPEvJ9ApKvRvLgqVMujNiDU3A3ZTpjjxlaP6OWBlKqYc4uqAbpADeZ0S9jCXFlCPSR/Xpj+I/y/iivHvlxIED63IQ6RH9rT/hf6sTA3ejFZ1OhVflBAI+0Z8Mt9VAdrEVTUa0Z5cA6TEHlAnRT9HiP1StcfM0xoYBbJlYlar13E/fdzOp1IMEq9/RIz/7svUOkWIaHDMHS8lxLJMwODoTam1nve0kMdGhLB1Z5klZjK1nczw5BTUK2g4/uidOOu/RV6/CWzcoYyo+o0vqzBsIaZuBEhvut2qZBHJDWErgPHVkk2ndxsFa2v0kpUSWDrv4CwEcXKMtE4Wa/RmjOFpElxOQD5jukWE20WgMG3WD3ucfUrzPDdM69NgY0sDQT9m9yT3pg6dYo3ztifuDlbRaF5EUqKP4ZWeu0Nl07OLGTI+y3fbhzWhsxjGhzbAB7hEA6nN/UvPejfTo1XfDrhrS6zXtmAY+1w7eaNcOBnqAmJyvHY5oaP5D4qmUlLZaotAH0hYWYmowDqgmDyJzAeDlh7WE03ciCibpuwNxIINnMHiJB8er4IbrdZpEESCL8rBZnqRoW4mTsirFQjiJ8D+aJtj1Ic4cQPL+6DsO/LUYecHvB/JE2BqxUaeNvFXlSC/ZGJyPJMwWmYEm3W049VbeB2nJimCHGwzR1uOhnd6IVoVIcDwI8JuFf2TVLHENEfDeReZ1nVJza0NxT2FLcTUNKX5SHSCBNhpBHiqWHxz3MAdEjquMaltie/XvVzD1szq9EatIeyd4e0PkcJMjuWDW2m2m94c8QQH9/yuHkD3lWQkq2VyTsC/0jbODKYqtfVe4ugl9QZWtEmI+1r29qA3FewVdqYeq0teGOknqmL7pB3a+ZXn3TajTFfPSLSx7QYB0LRlPoD3lKVWNX0DqSbKSiSPominkyfP681Cwp9PekSJwVR2htqnQdFQkWzE8BO/17FdBXcoOoHhuQBSo7cpEtBOUueabQdXOAmBE/Zg9ngpqW16LoIqsvJEmNCAbHmQO8J7cFTBkU2A8cjZtpeFA7YtA/+Jnhx48fyHAIAusxLDADmnNoMwvGscVDtfE/DoVah+yxx8GlV8LsSjTcHMaWlpJADjFy4/LpEvce88lD0tw76uErU6Yl1RuTWLOIBM7oBJQB5tS6QUyAA+BwII14qdldtQdUtdcCzha8g9llbrbPp7MofEaG1K5+08dUREinwN+0wUJbR6T4itq+GzMN6o8rmOChYNBTtvEPZ+qteBpVdaLQ4wLcg1Weg/8A/NJ1L3H0HsV5ycU4u+Yk9t7/AN0adCKp+G9uaQy8WIAMmBB7fFFjQS4l1yhHbzv2zeTT5kfgieo6wnghLbjv2/8AsHq5SEwh6Ohn6vVlwzcC0m0t36RrPYFm4hrc7rWzuiLCJOgTdkbXFNjmFzmZtSBmBEgi8ZhodOKnb8Oq5xbUyBziWtyBx13klp56bwnypUQcL2UmtEEZdHbzyCkY2SLD8+1R1oa0uFUE5y3Lkc10AXde0SOMqo7FOBF9baHXxS5P0HFG5RqVAyo+m29IQ6ADBIkEcj7IAq4gkzade1H3Rd5LqwztbmDRdpMnPTiOsOfmotudEmH4hp2fOkCBlscvbz4oe2OKoBDUIN4kHhPanOqwLAc+HJcr0CxxaZDgYPASE+jhy8taIEnh3E9lx4pEqJqVZxgAGdRAOtxPiAvd8LUFGjTrEMkUWl2mdwBMwJ1v5LxnZkNgAaOA13kxw0ujHFbVqDDU3iq4PDchaXAAtMg5SWAH/LIiZuLXlQaGh/SvbLcVVpPaHQG5YIgz83t5LLcOxYzcU45SYAkgDrSBprO+6p46q9snPx3u3bonmnKNjiyLHNyudG50juMhbtKrYHv90N06mcS7WYK2Nmvmm3sg9osfRWrogFza096e3HMFU5nCXNbYkCHAQb84WfgnywcrIf6XUzmYWnLI10uOfZ6KMkM9Cq7WymlXpVKYLf2Lm2JcJJbb7QGnG6Cuk1qzwwQzMXNgO+VxzZWyAYBgdwWPV29UdTbSkhrCDAgdbjITX7aqVGhlRz3gWbme4xaJBJsoDsvUqrWiSC46w5rtbgti/EKptzEuqnMaeUjWAO+TAKo1tsllgNb98AG/am0tr5hBA0g80+gbsqHsSXJCSssjR9C5oClZpCr8FM0pDJgU2vXDGlxIEceKQTcRh2vEOEiZ1Iv2jtPigAcZtTEgNLquGh/VEOEkx87LdaSPl562V/CY+oHsz16eR2a2pJEGA4AcR4q8dlUcrW/DbDQA0ARAbpEKWjgKTRDWNAkkACwJiYG75R4BAFxYPTLbf6rQa/LnLnhgbmyzIJ17luIF/SjUY4Yei7Nme5zmkbgwAOm37wCT6BFXpJSOKoG0vbcBpBg6ODSbTuuvMKrYMDd5do3L1XA5abA0ACBYCTrzQV0ow37cta2AQXdUakySTxOqrTJSQP0XQReBM9nevQejOzBRw1SoWuD3NOsfLBiBuQbsnCF722BMxfQSDBI4fgvTMQT+rmzicotF9wNuxDGkU6lQ5ssWgb+1DnSxopFjxJLurBNoHdzW+XS53d32Qx06kCgHGT1/VimiDK2EqZ25jv8AaQiXod0gGEeSaTagdaHECCHG4dB3SPBCezx1Gzun1OqlzuBtPaJ5+CfsRobc2xTFQkEOkzlyyQDoA4kTCgxWIo18MXU6dVtRsEvLxBj5iGAWGU8eKwcaCTbh6Lf2NtN1PDUqTabB+0LnvJEuY43YbSAeI3QEUr0O2+yboCwmqQ4mJOvEAgeaNq9eXOI3kme0oM6LPa2pmfJvoDA1M9bVEGIxQF2gAbgTYNsZnx8kxAd0ixLfjVBkBMiSdZE6EdyoUMUGizRM2dv5g8Qp+lNEirMk5rn08FkOaQRxURmt/iP7rRPAa84W1QxL61JlNzKrouA0NDYJ+YEidCBwssDAYdpALjaT9E9/qtOpjzlkughoaL8DIEbtE0Rd+jQx3R9zGGpFVtPQZ2ic4MlvVMRBkExKlo9HHVmubRJdUizHDLmggksdMZoGlp3J+D6TVG4epSFUn4gOYOg30lpiRIBBHMKbE9M6rhRmo4/DvYhpDgzLYjXtSBIFsbgKmHc6nVa5jtcrtd/PkpNkVrOHA+t1Y6S7TZW65JdWJ6z56pEfd485WPs+tDzzHofzUkNhjsurZw71D0gp5qU/dIPdofVU9k4jrxxEe/stI1M2ZpHjoQmxglWIgnxVY1rLZqbQp/EzCk0DKBli2YT1rnXs4Km7HQ4lrQCQRoNDwG5REUfgF89U8beq5QotEguj/afVSjEOBBBIiw+u9Q1BPJFAWs9P7je8mfVJUw93LySToR9AsNypmlQU9FK0oJEwKeCogU8FAEgKdKYF2UAOlAXTlmbG0LAinTcbm8ucRp3BHhK856QVg7F1S4GWtYwtDgA05cxGlz1vNRl0NETMRdY3SdwLmuaILQMxkguDpAaCNd9tTBVupXptbN54uf8AgAhDaeOL3XM305X36qCWybejU2LRLjlZmBc6Mwm1nTEaDUT2L0RzJbEtaSN53dgXn+xKxawO4TGtrR7lTtfULw81Q4gkhsiACI038Ug9BFUpsY4zULt8AAchck8FSx9JtWM7GuA0DzOvDhuVbBV6jGkP65kmSBP1+KsuxzuQ7gnYqIf1Bm5jR3ldGyp+w3/t+KloY3eAw84J91L/AIjU3ZY7D+KlYqZUOxBupM8/xVPEbHyiS1gH1bVaztpVf3Y/hP4rK23jXZI6skiwBmPE8E+SE0RYzCYcU+q85zqctu4Zp7yohtcU2BgOfKAJNp4mJMarHY7rX3/kuviYjXko8hE+PxYquDjI4jiBG/nCZi6rXHM1oaNw38de8qKpFuS66uItuRYElLE5WxDTxls8FK3aA+5TP+wKq7KRI7Y7Eg5v3deflyQI0qWOZvY3Xc1u7uUuHa14tlB3GB3T4LIbUEGG/wBlc2TigHRa4gaW8frROxmwdjkzlI8rctOCq1cEGmalJrx95sh3eW3Ww3GU3AHJbgCBO65CX+LMaQ3IANxluo48P7p8iXEzRg6LXBzXu4gF7fD5Va+OziP+bfwVn/FqZ+UNPePwXf8AEhHyt/5D8EuTHRnUfh5us9xB3TTPo2T4pVSw/K1wvEzNuJEWV9uPZJsB2f2CT9ot3dkSNEWIz/1cHR3ko3Yb95aH6+wiYUb8YyYjvtCdioo/qp+95hJXRVYfs+bfxSRYUemNKlaUkkyI9qeCupIGOC60pJIARcvJtv7Ra6rXfkYZe7rFvWIb1R2WASSUZEkYrMDnIcbTc3k93AK5R2ZvAb7pJKBItYejdw4R7p1Wg0/MAe6/ikkkMgLyyTJcwXg/MOw7x2qxQxAc0FuhEhJJMDpqpjq6SSAGjELC2tXOcxv0SSQQkUaFe8KT4u4fXeupJEBkz9aXsoxTIm9p9l1JSA7HWkaG8cov6Kq6zt10kk0CLIfqRr9fguUn8OH90kkMZsNxoaAIuRYD65KvWNQkEWjTTTgeKSSCRJTrP3tG+II3RPqnOrHe0+ISSRYDTiHfd/7BcNR33d/3lxJMBB7vu/8Ab8k1zzwA7/ySSQA0v7UkkkAf/9k="/>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endParaRPr lang="el-GR">
              <a:latin typeface="Lucida Sans Unicode" pitchFamily="34" charset="0"/>
            </a:endParaRPr>
          </a:p>
        </p:txBody>
      </p:sp>
      <p:pic>
        <p:nvPicPr>
          <p:cNvPr id="29703" name="Picture 5" descr="C:\Users\User\Desktop\untitled.png"/>
          <p:cNvPicPr>
            <a:picLocks noChangeAspect="1" noChangeArrowheads="1"/>
          </p:cNvPicPr>
          <p:nvPr/>
        </p:nvPicPr>
        <p:blipFill>
          <a:blip r:embed="rId6" cstate="print"/>
          <a:srcRect/>
          <a:stretch>
            <a:fillRect/>
          </a:stretch>
        </p:blipFill>
        <p:spPr bwMode="auto">
          <a:xfrm>
            <a:off x="1143000" y="1643063"/>
            <a:ext cx="3071813" cy="3786187"/>
          </a:xfrm>
          <a:prstGeom prst="rect">
            <a:avLst/>
          </a:prstGeom>
          <a:noFill/>
          <a:ln w="9525">
            <a:noFill/>
            <a:miter lim="800000"/>
            <a:headEnd/>
            <a:tailEnd/>
          </a:ln>
        </p:spPr>
      </p:pic>
      <p:pic>
        <p:nvPicPr>
          <p:cNvPr id="29704" name="Picture 6" descr="C:\Users\User\Desktop\images.jpg"/>
          <p:cNvPicPr>
            <a:picLocks noChangeAspect="1" noChangeArrowheads="1"/>
          </p:cNvPicPr>
          <p:nvPr/>
        </p:nvPicPr>
        <p:blipFill>
          <a:blip r:embed="rId7" cstate="print"/>
          <a:srcRect/>
          <a:stretch>
            <a:fillRect/>
          </a:stretch>
        </p:blipFill>
        <p:spPr bwMode="auto">
          <a:xfrm>
            <a:off x="4214813" y="1643063"/>
            <a:ext cx="3071812" cy="2000250"/>
          </a:xfrm>
          <a:prstGeom prst="rect">
            <a:avLst/>
          </a:prstGeom>
          <a:noFill/>
          <a:ln w="9525">
            <a:noFill/>
            <a:miter lim="800000"/>
            <a:headEnd/>
            <a:tailEnd/>
          </a:ln>
        </p:spPr>
      </p:pic>
      <p:sp>
        <p:nvSpPr>
          <p:cNvPr id="14" name="Title 13"/>
          <p:cNvSpPr>
            <a:spLocks noGrp="1"/>
          </p:cNvSpPr>
          <p:nvPr>
            <p:ph type="title"/>
          </p:nvPr>
        </p:nvSpPr>
        <p:spPr>
          <a:xfrm>
            <a:off x="500034" y="785794"/>
            <a:ext cx="8229600" cy="785818"/>
          </a:xfrm>
        </p:spPr>
        <p:txBody>
          <a:bodyPr>
            <a:sp3d extrusionH="57150" prstMaterial="softEdge">
              <a:bevelT w="25400" h="25400" prst="coolSlant"/>
            </a:sp3d>
          </a:bodyPr>
          <a:lstStyle/>
          <a:p>
            <a:pPr algn="ctr" eaLnBrk="1" fontAlgn="auto" hangingPunct="1">
              <a:spcAft>
                <a:spcPts val="0"/>
              </a:spcAft>
              <a:defRPr/>
            </a:pPr>
            <a:r>
              <a:rPr lang="en-US" dirty="0" smtClean="0">
                <a:latin typeface="Batang" pitchFamily="18" charset="-127"/>
                <a:ea typeface="Batang" pitchFamily="18" charset="-127"/>
              </a:rPr>
              <a:t>The Ministry of Health</a:t>
            </a:r>
            <a:endParaRPr lang="el-GR" dirty="0">
              <a:latin typeface="Batang" pitchFamily="18" charset="-127"/>
              <a:ea typeface="Batang" pitchFamily="18" charset="-127"/>
            </a:endParaRPr>
          </a:p>
        </p:txBody>
      </p:sp>
      <p:sp>
        <p:nvSpPr>
          <p:cNvPr id="10" name="Date Placeholder 9"/>
          <p:cNvSpPr>
            <a:spLocks noGrp="1"/>
          </p:cNvSpPr>
          <p:nvPr>
            <p:ph type="dt" sz="quarter" idx="10"/>
          </p:nvPr>
        </p:nvSpPr>
        <p:spPr/>
        <p:txBody>
          <a:bodyPr/>
          <a:lstStyle/>
          <a:p>
            <a:pPr>
              <a:defRPr/>
            </a:pPr>
            <a:fld id="{5CE75FC3-09AC-4E47-B923-2AB1C5903943}" type="datetime1">
              <a:rPr lang="el-GR"/>
              <a:pPr>
                <a:defRPr/>
              </a:pPr>
              <a:t>9/10/2014</a:t>
            </a:fld>
            <a:endParaRPr lang="el-GR"/>
          </a:p>
        </p:txBody>
      </p:sp>
      <p:sp>
        <p:nvSpPr>
          <p:cNvPr id="11" name="Slide Number Placeholder 10"/>
          <p:cNvSpPr>
            <a:spLocks noGrp="1"/>
          </p:cNvSpPr>
          <p:nvPr>
            <p:ph type="sldNum" sz="quarter" idx="12"/>
          </p:nvPr>
        </p:nvSpPr>
        <p:spPr/>
        <p:txBody>
          <a:bodyPr/>
          <a:lstStyle/>
          <a:p>
            <a:pPr>
              <a:defRPr/>
            </a:pPr>
            <a:fld id="{36E4347E-A0F5-44B9-BDBC-90804CB54001}" type="slidenum">
              <a:rPr lang="el-GR" smtClean="0"/>
              <a:pPr>
                <a:defRPr/>
              </a:pPr>
              <a:t>21</a:t>
            </a:fld>
            <a:endParaRPr lang="el-GR"/>
          </a:p>
        </p:txBody>
      </p:sp>
      <p:sp>
        <p:nvSpPr>
          <p:cNvPr id="12" name="Footer Placeholder 11"/>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125538"/>
            <a:ext cx="8229600" cy="4500562"/>
          </a:xfrm>
        </p:spPr>
        <p:txBody>
          <a:bodyPr>
            <a:noAutofit/>
          </a:bodyPr>
          <a:lstStyle/>
          <a:p>
            <a:pPr marL="354013" eaLnBrk="1" fontAlgn="auto" hangingPunct="1">
              <a:spcAft>
                <a:spcPts val="0"/>
              </a:spcAft>
              <a:buFont typeface="Wingdings 3" pitchFamily="18" charset="2"/>
              <a:buNone/>
              <a:defRPr/>
            </a:pPr>
            <a:r>
              <a:rPr lang="en-US" sz="2000" b="1" dirty="0" smtClean="0"/>
              <a:t>   </a:t>
            </a:r>
            <a:r>
              <a:rPr lang="en-US" sz="2000" b="1" dirty="0" smtClean="0">
                <a:solidFill>
                  <a:schemeClr val="accent1">
                    <a:lumMod val="75000"/>
                  </a:schemeClr>
                </a:solidFill>
                <a:effectLst>
                  <a:outerShdw blurRad="38100" dist="38100" dir="2700000" algn="tl">
                    <a:srgbClr val="000000">
                      <a:alpha val="43137"/>
                    </a:srgbClr>
                  </a:outerShdw>
                </a:effectLst>
              </a:rPr>
              <a:t>Mission: </a:t>
            </a:r>
            <a:r>
              <a:rPr lang="en-US" sz="2000" dirty="0" smtClean="0"/>
              <a:t>To assure a  people-oriented health system for the country, which emphasizes on prevention and aims at strengthening the social responsibility through the continuous improvement of the provided services with professionalism and respect to all citizens, on an equal basis.</a:t>
            </a:r>
          </a:p>
          <a:p>
            <a:pPr marL="343345" lvl="1" indent="22225" eaLnBrk="1" fontAlgn="auto" hangingPunct="1">
              <a:spcBef>
                <a:spcPts val="324"/>
              </a:spcBef>
              <a:spcAft>
                <a:spcPts val="0"/>
              </a:spcAft>
              <a:buFont typeface="Verdana" pitchFamily="34" charset="0"/>
              <a:buNone/>
              <a:defRPr/>
            </a:pPr>
            <a:endParaRPr lang="en-US" sz="2000" dirty="0" smtClean="0"/>
          </a:p>
          <a:p>
            <a:pPr marL="342900" lvl="1" indent="15875" eaLnBrk="1" fontAlgn="auto" hangingPunct="1">
              <a:spcBef>
                <a:spcPts val="324"/>
              </a:spcBef>
              <a:spcAft>
                <a:spcPts val="0"/>
              </a:spcAft>
              <a:buFont typeface="Verdana" pitchFamily="34" charset="0"/>
              <a:buNone/>
              <a:defRPr/>
            </a:pPr>
            <a:r>
              <a:rPr lang="en-US" sz="2000" b="1" dirty="0" smtClean="0">
                <a:solidFill>
                  <a:schemeClr val="accent1">
                    <a:lumMod val="75000"/>
                  </a:schemeClr>
                </a:solidFill>
                <a:effectLst>
                  <a:outerShdw blurRad="38100" dist="38100" dir="2700000" algn="tl">
                    <a:srgbClr val="000000">
                      <a:alpha val="43137"/>
                    </a:srgbClr>
                  </a:outerShdw>
                </a:effectLst>
              </a:rPr>
              <a:t>Vision: </a:t>
            </a:r>
            <a:r>
              <a:rPr lang="en-US" sz="2000" dirty="0" smtClean="0"/>
              <a:t>Quality healthcare services to all citizens throughout the whole period of their lives.</a:t>
            </a:r>
          </a:p>
          <a:p>
            <a:pPr marL="343345" lvl="1" indent="22225" eaLnBrk="1" fontAlgn="auto" hangingPunct="1">
              <a:spcBef>
                <a:spcPts val="324"/>
              </a:spcBef>
              <a:spcAft>
                <a:spcPts val="0"/>
              </a:spcAft>
              <a:buFont typeface="Verdana" pitchFamily="34" charset="0"/>
              <a:buNone/>
              <a:defRPr/>
            </a:pPr>
            <a:endParaRPr lang="en-US" sz="2000" dirty="0" smtClean="0"/>
          </a:p>
          <a:p>
            <a:pPr marL="343345" lvl="1" indent="22225" eaLnBrk="1" fontAlgn="auto" hangingPunct="1">
              <a:spcBef>
                <a:spcPts val="324"/>
              </a:spcBef>
              <a:spcAft>
                <a:spcPts val="0"/>
              </a:spcAft>
              <a:buFont typeface="Verdana" pitchFamily="34" charset="0"/>
              <a:buNone/>
              <a:defRPr/>
            </a:pPr>
            <a:r>
              <a:rPr lang="en-US" sz="2000" b="1" dirty="0" smtClean="0">
                <a:solidFill>
                  <a:schemeClr val="accent1">
                    <a:lumMod val="75000"/>
                  </a:schemeClr>
                </a:solidFill>
                <a:effectLst>
                  <a:outerShdw blurRad="38100" dist="38100" dir="2700000" algn="tl">
                    <a:srgbClr val="000000">
                      <a:alpha val="43137"/>
                    </a:srgbClr>
                  </a:outerShdw>
                </a:effectLst>
              </a:rPr>
              <a:t>Values: </a:t>
            </a:r>
            <a:r>
              <a:rPr lang="en-US" sz="2000" dirty="0" smtClean="0"/>
              <a:t>Social Responsibility, Equality in Health, Quality in Health,  Improvement of the quality of life with emphasis on prevention, Excellence, Integrity, Efficiency, Professionalism, Respect and Teamwork </a:t>
            </a:r>
          </a:p>
          <a:p>
            <a:pPr marL="343345" lvl="1" indent="22225" eaLnBrk="1" fontAlgn="auto" hangingPunct="1">
              <a:spcBef>
                <a:spcPts val="324"/>
              </a:spcBef>
              <a:spcAft>
                <a:spcPts val="0"/>
              </a:spcAft>
              <a:buFont typeface="Wingdings" pitchFamily="2" charset="2"/>
              <a:buChar char="Ø"/>
              <a:defRPr/>
            </a:pPr>
            <a:endParaRPr lang="en-US"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365760" indent="-256032"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3"/>
              <a:buNone/>
              <a:defRPr/>
            </a:pPr>
            <a:r>
              <a:rPr lang="en-US" sz="2000" dirty="0" smtClean="0"/>
              <a:t> </a:t>
            </a:r>
            <a:endParaRPr lang="el-GR" sz="2000" dirty="0"/>
          </a:p>
        </p:txBody>
      </p:sp>
      <p:pic>
        <p:nvPicPr>
          <p:cNvPr id="30723"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D904558E-51EA-4024-8750-A35830B0682A}" type="datetime1">
              <a:rPr lang="el-GR"/>
              <a:pPr>
                <a:defRPr/>
              </a:pPr>
              <a:t>9/10/2014</a:t>
            </a:fld>
            <a:endParaRPr lang="el-GR"/>
          </a:p>
        </p:txBody>
      </p:sp>
      <p:sp>
        <p:nvSpPr>
          <p:cNvPr id="6" name="Slide Number Placeholder 5"/>
          <p:cNvSpPr>
            <a:spLocks noGrp="1"/>
          </p:cNvSpPr>
          <p:nvPr>
            <p:ph type="sldNum" sz="quarter" idx="12"/>
          </p:nvPr>
        </p:nvSpPr>
        <p:spPr/>
        <p:txBody>
          <a:bodyPr/>
          <a:lstStyle/>
          <a:p>
            <a:pPr>
              <a:defRPr/>
            </a:pPr>
            <a:fld id="{0F4C3B95-9AAE-4DA8-B11C-4310DE8F8FD1}" type="slidenum">
              <a:rPr lang="el-GR" smtClean="0"/>
              <a:pPr>
                <a:defRPr/>
              </a:pPr>
              <a:t>22</a:t>
            </a:fld>
            <a:endParaRPr lang="el-GR"/>
          </a:p>
        </p:txBody>
      </p:sp>
      <p:sp>
        <p:nvSpPr>
          <p:cNvPr id="7" name="Footer Placeholder 6"/>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000125"/>
            <a:ext cx="8229600" cy="4714875"/>
          </a:xfrm>
        </p:spPr>
        <p:txBody>
          <a:bodyPr>
            <a:noAutofit/>
          </a:bodyPr>
          <a:lstStyle/>
          <a:p>
            <a:pPr marL="627063" lvl="2" indent="-263525" eaLnBrk="1" fontAlgn="auto" hangingPunct="1">
              <a:spcBef>
                <a:spcPts val="0"/>
              </a:spcBef>
              <a:spcAft>
                <a:spcPts val="0"/>
              </a:spcAft>
              <a:buClr>
                <a:schemeClr val="tx2"/>
              </a:buClr>
              <a:buFont typeface="Wingdings 2" pitchFamily="18" charset="2"/>
              <a:buNone/>
              <a:defRPr/>
            </a:pPr>
            <a:endParaRPr lang="en-US" sz="2400" b="1" dirty="0" smtClean="0">
              <a:solidFill>
                <a:schemeClr val="accent1">
                  <a:lumMod val="75000"/>
                </a:schemeClr>
              </a:solidFill>
            </a:endParaRPr>
          </a:p>
          <a:p>
            <a:pPr marL="627063" lvl="2" indent="-263525" eaLnBrk="1" fontAlgn="auto" hangingPunct="1">
              <a:spcBef>
                <a:spcPts val="0"/>
              </a:spcBef>
              <a:spcAft>
                <a:spcPts val="0"/>
              </a:spcAft>
              <a:buClr>
                <a:schemeClr val="tx2"/>
              </a:buClr>
              <a:buFont typeface="Wingdings 2" pitchFamily="18" charset="2"/>
              <a:buNone/>
              <a:defRPr/>
            </a:pPr>
            <a:r>
              <a:rPr lang="en-US" sz="2400" b="1" dirty="0" smtClean="0">
                <a:solidFill>
                  <a:schemeClr val="accent1">
                    <a:lumMod val="75000"/>
                  </a:schemeClr>
                </a:solidFill>
                <a:effectLst>
                  <a:outerShdw blurRad="38100" dist="38100" dir="2700000" algn="tl">
                    <a:srgbClr val="000000">
                      <a:alpha val="43137"/>
                    </a:srgbClr>
                  </a:outerShdw>
                </a:effectLst>
              </a:rPr>
              <a:t>Strategic Goals: </a:t>
            </a:r>
          </a:p>
          <a:p>
            <a:pPr marL="627063" lvl="2" indent="-263525" eaLnBrk="1" fontAlgn="auto" hangingPunct="1">
              <a:spcBef>
                <a:spcPts val="0"/>
              </a:spcBef>
              <a:spcAft>
                <a:spcPts val="0"/>
              </a:spcAft>
              <a:buClr>
                <a:schemeClr val="tx2"/>
              </a:buClr>
              <a:buFont typeface="Wingdings 2" pitchFamily="18" charset="2"/>
              <a:buNone/>
              <a:defRPr/>
            </a:pPr>
            <a:endParaRPr lang="en-US" sz="2000" b="1" dirty="0" smtClean="0"/>
          </a:p>
          <a:p>
            <a:pPr marL="625475" lvl="2" indent="-261938" eaLnBrk="1" fontAlgn="auto" hangingPunct="1">
              <a:spcBef>
                <a:spcPts val="0"/>
              </a:spcBef>
              <a:spcAft>
                <a:spcPts val="0"/>
              </a:spcAft>
              <a:buClr>
                <a:schemeClr val="tx2"/>
              </a:buClr>
              <a:buSzPct val="120000"/>
              <a:buFont typeface="Wingdings 2" pitchFamily="18" charset="2"/>
              <a:buChar char=""/>
              <a:defRPr/>
            </a:pPr>
            <a:r>
              <a:rPr lang="en-US" sz="2000" b="1" dirty="0" smtClean="0"/>
              <a:t>Restructuring</a:t>
            </a:r>
            <a:r>
              <a:rPr lang="en-US" sz="2000" dirty="0" smtClean="0"/>
              <a:t> of the Health System of the Country,</a:t>
            </a:r>
          </a:p>
          <a:p>
            <a:pPr marL="625475" lvl="2" indent="-261938" eaLnBrk="1" fontAlgn="auto" hangingPunct="1">
              <a:spcBef>
                <a:spcPts val="0"/>
              </a:spcBef>
              <a:spcAft>
                <a:spcPts val="0"/>
              </a:spcAft>
              <a:buClr>
                <a:schemeClr val="tx2"/>
              </a:buClr>
              <a:buSzPct val="120000"/>
              <a:buFont typeface="Wingdings 2" pitchFamily="18" charset="2"/>
              <a:buNone/>
              <a:defRPr/>
            </a:pPr>
            <a:endParaRPr lang="en-US" sz="600" dirty="0" smtClean="0"/>
          </a:p>
          <a:p>
            <a:pPr marL="625475" lvl="2" indent="-261938" eaLnBrk="1" fontAlgn="auto" hangingPunct="1">
              <a:spcBef>
                <a:spcPts val="0"/>
              </a:spcBef>
              <a:spcAft>
                <a:spcPts val="0"/>
              </a:spcAft>
              <a:buClr>
                <a:schemeClr val="tx2"/>
              </a:buClr>
              <a:buSzPct val="120000"/>
              <a:buFont typeface="Wingdings 2" pitchFamily="18" charset="2"/>
              <a:buChar char=""/>
              <a:defRPr/>
            </a:pPr>
            <a:r>
              <a:rPr lang="en-US" sz="2000" b="1" dirty="0" err="1" smtClean="0"/>
              <a:t>eHealth</a:t>
            </a:r>
            <a:r>
              <a:rPr lang="en-US" sz="2000" b="1" dirty="0" smtClean="0"/>
              <a:t> </a:t>
            </a:r>
            <a:r>
              <a:rPr lang="en-US" sz="2000" dirty="0" smtClean="0"/>
              <a:t>upgrade and support, </a:t>
            </a:r>
          </a:p>
          <a:p>
            <a:pPr marL="625475" lvl="2" indent="-261938" eaLnBrk="1" fontAlgn="auto" hangingPunct="1">
              <a:spcBef>
                <a:spcPts val="0"/>
              </a:spcBef>
              <a:spcAft>
                <a:spcPts val="0"/>
              </a:spcAft>
              <a:buClr>
                <a:schemeClr val="tx2"/>
              </a:buClr>
              <a:buSzPct val="120000"/>
              <a:buFont typeface="Wingdings 2" pitchFamily="18" charset="2"/>
              <a:buNone/>
              <a:defRPr/>
            </a:pPr>
            <a:endParaRPr lang="en-US" sz="600" dirty="0" smtClean="0"/>
          </a:p>
          <a:p>
            <a:pPr marL="625475" lvl="2" indent="-261938" eaLnBrk="1" fontAlgn="auto" hangingPunct="1">
              <a:spcBef>
                <a:spcPts val="0"/>
              </a:spcBef>
              <a:spcAft>
                <a:spcPts val="0"/>
              </a:spcAft>
              <a:buClr>
                <a:schemeClr val="tx2"/>
              </a:buClr>
              <a:buSzPct val="120000"/>
              <a:buFont typeface="Wingdings 2" pitchFamily="18" charset="2"/>
              <a:buChar char=""/>
              <a:defRPr/>
            </a:pPr>
            <a:r>
              <a:rPr lang="en-US" sz="2000" dirty="0" smtClean="0"/>
              <a:t>Enhancement and enrichment of the active and efficient presentation to the </a:t>
            </a:r>
            <a:r>
              <a:rPr lang="en-US" sz="2000" b="1" dirty="0" smtClean="0"/>
              <a:t>European and International </a:t>
            </a:r>
            <a:r>
              <a:rPr lang="en-US" sz="2000" dirty="0" smtClean="0"/>
              <a:t>environment, </a:t>
            </a:r>
          </a:p>
          <a:p>
            <a:pPr marL="625475" lvl="2" indent="-261938" eaLnBrk="1" fontAlgn="auto" hangingPunct="1">
              <a:spcBef>
                <a:spcPts val="0"/>
              </a:spcBef>
              <a:spcAft>
                <a:spcPts val="0"/>
              </a:spcAft>
              <a:buClr>
                <a:schemeClr val="tx2"/>
              </a:buClr>
              <a:buSzPct val="120000"/>
              <a:buFont typeface="Wingdings 2" pitchFamily="18" charset="2"/>
              <a:buNone/>
              <a:defRPr/>
            </a:pPr>
            <a:endParaRPr lang="en-US" sz="600" dirty="0" smtClean="0"/>
          </a:p>
          <a:p>
            <a:pPr marL="625475" lvl="2" indent="-261938" eaLnBrk="1" fontAlgn="auto" hangingPunct="1">
              <a:spcBef>
                <a:spcPts val="0"/>
              </a:spcBef>
              <a:spcAft>
                <a:spcPts val="0"/>
              </a:spcAft>
              <a:buClr>
                <a:schemeClr val="tx2"/>
              </a:buClr>
              <a:buSzPct val="120000"/>
              <a:buFont typeface="Wingdings 2" pitchFamily="18" charset="2"/>
              <a:buChar char=""/>
              <a:defRPr/>
            </a:pPr>
            <a:r>
              <a:rPr lang="en-US" sz="2000" dirty="0" smtClean="0"/>
              <a:t>Strengthening of </a:t>
            </a:r>
            <a:r>
              <a:rPr lang="en-US" sz="2000" b="1" dirty="0" smtClean="0"/>
              <a:t>prevention and promotion </a:t>
            </a:r>
            <a:r>
              <a:rPr lang="en-US" sz="2000" dirty="0" smtClean="0"/>
              <a:t>of health throughout the lifecycle, </a:t>
            </a:r>
          </a:p>
          <a:p>
            <a:pPr marL="625475" lvl="2" indent="-261938" eaLnBrk="1" fontAlgn="auto" hangingPunct="1">
              <a:spcBef>
                <a:spcPts val="0"/>
              </a:spcBef>
              <a:spcAft>
                <a:spcPts val="0"/>
              </a:spcAft>
              <a:buClr>
                <a:schemeClr val="tx2"/>
              </a:buClr>
              <a:buSzPct val="120000"/>
              <a:buFont typeface="Wingdings 2" pitchFamily="18" charset="2"/>
              <a:buNone/>
              <a:defRPr/>
            </a:pPr>
            <a:endParaRPr lang="en-US" sz="600" dirty="0" smtClean="0"/>
          </a:p>
          <a:p>
            <a:pPr marL="625475" lvl="2" indent="-261938" eaLnBrk="1" fontAlgn="auto" hangingPunct="1">
              <a:spcBef>
                <a:spcPts val="0"/>
              </a:spcBef>
              <a:spcAft>
                <a:spcPts val="0"/>
              </a:spcAft>
              <a:buClr>
                <a:schemeClr val="tx2"/>
              </a:buClr>
              <a:buSzPct val="120000"/>
              <a:buFont typeface="Wingdings 2" pitchFamily="18" charset="2"/>
              <a:buChar char=""/>
              <a:defRPr/>
            </a:pPr>
            <a:r>
              <a:rPr lang="en-US" sz="2000" dirty="0" smtClean="0"/>
              <a:t>Management, training and development of </a:t>
            </a:r>
            <a:r>
              <a:rPr lang="en-US" sz="2000" b="1" dirty="0" smtClean="0"/>
              <a:t>human recourses  </a:t>
            </a:r>
            <a:r>
              <a:rPr lang="en-US" sz="2000" dirty="0" smtClean="0"/>
              <a:t>in the health sector, </a:t>
            </a:r>
          </a:p>
          <a:p>
            <a:pPr marL="625475" lvl="2" indent="-261938" eaLnBrk="1" fontAlgn="auto" hangingPunct="1">
              <a:spcBef>
                <a:spcPts val="0"/>
              </a:spcBef>
              <a:spcAft>
                <a:spcPts val="0"/>
              </a:spcAft>
              <a:buClr>
                <a:schemeClr val="tx2"/>
              </a:buClr>
              <a:buSzPct val="120000"/>
              <a:buFont typeface="Wingdings 2" pitchFamily="18" charset="2"/>
              <a:buNone/>
              <a:defRPr/>
            </a:pPr>
            <a:endParaRPr lang="en-US" sz="600" dirty="0" smtClean="0"/>
          </a:p>
          <a:p>
            <a:pPr marL="625475" lvl="2" indent="-261938" eaLnBrk="1" fontAlgn="auto" hangingPunct="1">
              <a:spcBef>
                <a:spcPts val="0"/>
              </a:spcBef>
              <a:spcAft>
                <a:spcPts val="0"/>
              </a:spcAft>
              <a:buClr>
                <a:schemeClr val="tx2"/>
              </a:buClr>
              <a:buSzPct val="120000"/>
              <a:buFont typeface="Wingdings 2" pitchFamily="18" charset="2"/>
              <a:buChar char=""/>
              <a:defRPr/>
            </a:pPr>
            <a:r>
              <a:rPr lang="en-US" sz="2000" dirty="0" smtClean="0"/>
              <a:t>Scientific </a:t>
            </a:r>
            <a:r>
              <a:rPr lang="en-US" sz="2000" b="1" dirty="0" smtClean="0"/>
              <a:t>Excellence</a:t>
            </a:r>
          </a:p>
          <a:p>
            <a:pPr marL="2505075" indent="-263525" eaLnBrk="1" fontAlgn="auto" hangingPunct="1">
              <a:spcBef>
                <a:spcPts val="0"/>
              </a:spcBef>
              <a:spcAft>
                <a:spcPts val="0"/>
              </a:spcAft>
              <a:buFont typeface="Wingdings" pitchFamily="2" charset="2"/>
              <a:buChar char="Ø"/>
              <a:defRPr/>
            </a:pPr>
            <a:endParaRPr lang="en-US" sz="2400" dirty="0" smtClean="0"/>
          </a:p>
          <a:p>
            <a:pPr marL="365760" indent="-256032" eaLnBrk="1" fontAlgn="auto" hangingPunct="1">
              <a:spcBef>
                <a:spcPts val="0"/>
              </a:spcBef>
              <a:spcAft>
                <a:spcPts val="0"/>
              </a:spcAft>
              <a:buFont typeface="Wingdings 3" pitchFamily="18" charset="2"/>
              <a:buNone/>
              <a:defRPr/>
            </a:pPr>
            <a:endParaRPr lang="en-US" sz="2400" dirty="0" smtClean="0"/>
          </a:p>
          <a:p>
            <a:pPr marL="531813" indent="0" eaLnBrk="1" fontAlgn="auto" hangingPunct="1">
              <a:spcBef>
                <a:spcPts val="0"/>
              </a:spcBef>
              <a:spcAft>
                <a:spcPts val="0"/>
              </a:spcAft>
              <a:buFont typeface="Wingdings 3" pitchFamily="18" charset="2"/>
              <a:buNone/>
              <a:defRPr/>
            </a:pPr>
            <a:endParaRPr lang="en-US" sz="2400" dirty="0" smtClean="0"/>
          </a:p>
          <a:p>
            <a:pPr marL="365760" indent="-256032" eaLnBrk="1" fontAlgn="auto" hangingPunct="1">
              <a:spcBef>
                <a:spcPts val="0"/>
              </a:spcBef>
              <a:spcAft>
                <a:spcPts val="0"/>
              </a:spcAft>
              <a:buFont typeface="Wingdings" pitchFamily="2" charset="2"/>
              <a:buChar char="Ø"/>
              <a:defRPr/>
            </a:pPr>
            <a:endParaRPr lang="en-US" sz="2400" dirty="0" smtClean="0"/>
          </a:p>
          <a:p>
            <a:pPr marL="365760" indent="-256032" eaLnBrk="1" fontAlgn="auto" hangingPunct="1">
              <a:spcBef>
                <a:spcPts val="0"/>
              </a:spcBef>
              <a:spcAft>
                <a:spcPts val="0"/>
              </a:spcAft>
              <a:buFont typeface="Wingdings" pitchFamily="2" charset="2"/>
              <a:buChar char="Ø"/>
              <a:defRPr/>
            </a:pPr>
            <a:endParaRPr lang="en-US" sz="2400" dirty="0" smtClean="0"/>
          </a:p>
          <a:p>
            <a:pPr marL="365760" indent="-256032" eaLnBrk="1" fontAlgn="auto" hangingPunct="1">
              <a:spcBef>
                <a:spcPts val="0"/>
              </a:spcBef>
              <a:spcAft>
                <a:spcPts val="0"/>
              </a:spcAft>
              <a:buFont typeface="Wingdings" pitchFamily="2" charset="2"/>
              <a:buChar char="Ø"/>
              <a:defRPr/>
            </a:pPr>
            <a:endParaRPr lang="en-US" sz="2400" dirty="0" smtClean="0"/>
          </a:p>
          <a:p>
            <a:pPr marL="365760" indent="-256032" eaLnBrk="1" fontAlgn="auto" hangingPunct="1">
              <a:spcBef>
                <a:spcPts val="0"/>
              </a:spcBef>
              <a:spcAft>
                <a:spcPts val="0"/>
              </a:spcAft>
              <a:buFont typeface="Wingdings" pitchFamily="2" charset="2"/>
              <a:buChar char="Ø"/>
              <a:defRPr/>
            </a:pPr>
            <a:endParaRPr lang="en-US" sz="2400" dirty="0" smtClean="0"/>
          </a:p>
          <a:p>
            <a:pPr marL="365760" indent="-256032" eaLnBrk="1" fontAlgn="auto" hangingPunct="1">
              <a:spcBef>
                <a:spcPts val="0"/>
              </a:spcBef>
              <a:spcAft>
                <a:spcPts val="0"/>
              </a:spcAft>
              <a:buFont typeface="Wingdings" pitchFamily="2" charset="2"/>
              <a:buChar char="Ø"/>
              <a:defRPr/>
            </a:pPr>
            <a:endParaRPr lang="en-US" sz="2400" dirty="0" smtClean="0"/>
          </a:p>
          <a:p>
            <a:pPr marL="365760" indent="-256032" eaLnBrk="1" fontAlgn="auto" hangingPunct="1">
              <a:spcBef>
                <a:spcPts val="0"/>
              </a:spcBef>
              <a:spcAft>
                <a:spcPts val="0"/>
              </a:spcAft>
              <a:buFont typeface="Wingdings 3"/>
              <a:buNone/>
              <a:defRPr/>
            </a:pPr>
            <a:r>
              <a:rPr lang="en-US" sz="2400" dirty="0" smtClean="0"/>
              <a:t> </a:t>
            </a:r>
            <a:endParaRPr lang="el-GR" sz="2400" dirty="0"/>
          </a:p>
        </p:txBody>
      </p:sp>
      <p:pic>
        <p:nvPicPr>
          <p:cNvPr id="31747"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A2598191-B0FE-445A-BFE2-299FC0C1B7C4}" type="datetime1">
              <a:rPr lang="el-GR"/>
              <a:pPr>
                <a:defRPr/>
              </a:pPr>
              <a:t>9/10/2014</a:t>
            </a:fld>
            <a:endParaRPr lang="el-GR"/>
          </a:p>
        </p:txBody>
      </p:sp>
      <p:sp>
        <p:nvSpPr>
          <p:cNvPr id="6" name="Slide Number Placeholder 5"/>
          <p:cNvSpPr>
            <a:spLocks noGrp="1"/>
          </p:cNvSpPr>
          <p:nvPr>
            <p:ph type="sldNum" sz="quarter" idx="12"/>
          </p:nvPr>
        </p:nvSpPr>
        <p:spPr/>
        <p:txBody>
          <a:bodyPr/>
          <a:lstStyle/>
          <a:p>
            <a:pPr>
              <a:defRPr/>
            </a:pPr>
            <a:fld id="{A97D5C52-F797-4C92-A830-DDE5FDA8BF5E}" type="slidenum">
              <a:rPr lang="el-GR" smtClean="0"/>
              <a:pPr>
                <a:defRPr/>
              </a:pPr>
              <a:t>23</a:t>
            </a:fld>
            <a:endParaRPr lang="el-GR"/>
          </a:p>
        </p:txBody>
      </p:sp>
      <p:sp>
        <p:nvSpPr>
          <p:cNvPr id="7" name="Footer Placeholder 6"/>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defRPr/>
            </a:pPr>
            <a:r>
              <a:rPr lang="en-US" sz="3200" dirty="0" smtClean="0"/>
              <a:t>Restructuring the Health System </a:t>
            </a:r>
            <a:endParaRPr lang="el-GR" sz="3200" dirty="0"/>
          </a:p>
        </p:txBody>
      </p:sp>
      <p:sp>
        <p:nvSpPr>
          <p:cNvPr id="2" name="Content Placeholder 1"/>
          <p:cNvSpPr>
            <a:spLocks noGrp="1"/>
          </p:cNvSpPr>
          <p:nvPr>
            <p:ph type="subTitle" idx="1"/>
          </p:nvPr>
        </p:nvSpPr>
        <p:spPr>
          <a:xfrm>
            <a:off x="685800" y="3611563"/>
            <a:ext cx="7772400" cy="1200150"/>
          </a:xfrm>
        </p:spPr>
        <p:txBody>
          <a:bodyPr>
            <a:noAutofit/>
          </a:bodyPr>
          <a:lstStyle/>
          <a:p>
            <a:pPr marL="365125" marR="0" indent="-255588" eaLnBrk="1" hangingPunct="1">
              <a:spcBef>
                <a:spcPct val="0"/>
              </a:spcBef>
              <a:defRPr/>
            </a:pPr>
            <a:endParaRPr lang="en-US" sz="2400" dirty="0" smtClean="0"/>
          </a:p>
          <a:p>
            <a:pPr marL="365125" marR="0" indent="-255588" eaLnBrk="1" hangingPunct="1">
              <a:spcBef>
                <a:spcPct val="0"/>
              </a:spcBef>
              <a:defRPr/>
            </a:pPr>
            <a:endParaRPr lang="en-US" sz="2400" b="1" dirty="0" smtClean="0">
              <a:effectLst>
                <a:outerShdw blurRad="38100" dist="38100" dir="2700000" algn="tl">
                  <a:srgbClr val="C0C0C0"/>
                </a:outerShdw>
              </a:effectLst>
            </a:endParaRPr>
          </a:p>
          <a:p>
            <a:pPr marL="365125" marR="0" indent="-255588" eaLnBrk="1" hangingPunct="1">
              <a:spcBef>
                <a:spcPct val="0"/>
              </a:spcBef>
              <a:buFont typeface="Wingdings" pitchFamily="2" charset="2"/>
              <a:buChar char="Ø"/>
              <a:defRPr/>
            </a:pPr>
            <a:endParaRPr lang="en-US" sz="2400" dirty="0" smtClean="0"/>
          </a:p>
          <a:p>
            <a:pPr marL="365125" marR="0" indent="-255588" eaLnBrk="1" hangingPunct="1">
              <a:spcBef>
                <a:spcPct val="0"/>
              </a:spcBef>
              <a:buFont typeface="Wingdings" pitchFamily="2" charset="2"/>
              <a:buChar char="Ø"/>
              <a:defRPr/>
            </a:pPr>
            <a:endParaRPr lang="en-US" sz="2400" dirty="0" smtClean="0"/>
          </a:p>
          <a:p>
            <a:pPr marL="365125" marR="0" indent="-255588" eaLnBrk="1" hangingPunct="1">
              <a:spcBef>
                <a:spcPct val="0"/>
              </a:spcBef>
              <a:buFont typeface="Wingdings" pitchFamily="2" charset="2"/>
              <a:buChar char="Ø"/>
              <a:defRPr/>
            </a:pPr>
            <a:endParaRPr lang="en-US" sz="2400" dirty="0" smtClean="0"/>
          </a:p>
          <a:p>
            <a:pPr marL="365125" marR="0" indent="-255588" eaLnBrk="1" hangingPunct="1">
              <a:spcBef>
                <a:spcPct val="0"/>
              </a:spcBef>
              <a:buFont typeface="Wingdings" pitchFamily="2" charset="2"/>
              <a:buChar char="Ø"/>
              <a:defRPr/>
            </a:pPr>
            <a:endParaRPr lang="en-US" sz="2400" dirty="0" smtClean="0"/>
          </a:p>
          <a:p>
            <a:pPr marL="365125" marR="0" indent="-255588" eaLnBrk="1" hangingPunct="1">
              <a:spcBef>
                <a:spcPct val="0"/>
              </a:spcBef>
              <a:buFont typeface="Wingdings" pitchFamily="2" charset="2"/>
              <a:buChar char="Ø"/>
              <a:defRPr/>
            </a:pPr>
            <a:endParaRPr lang="en-US" sz="2400" dirty="0" smtClean="0"/>
          </a:p>
          <a:p>
            <a:pPr marL="365125" marR="0" indent="-255588" eaLnBrk="1" hangingPunct="1">
              <a:spcBef>
                <a:spcPct val="0"/>
              </a:spcBef>
              <a:defRPr/>
            </a:pPr>
            <a:r>
              <a:rPr lang="en-US" sz="2400" dirty="0" smtClean="0"/>
              <a:t> </a:t>
            </a:r>
            <a:endParaRPr lang="el-GR" sz="2400" dirty="0" smtClean="0"/>
          </a:p>
        </p:txBody>
      </p:sp>
      <p:pic>
        <p:nvPicPr>
          <p:cNvPr id="32772"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2773"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bwMode="auto">
          <a:xfrm>
            <a:off x="2428860" y="1000108"/>
            <a:ext cx="4786346" cy="1285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Tx/>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Content Placeholder 1"/>
          <p:cNvSpPr>
            <a:spLocks noGrp="1"/>
          </p:cNvSpPr>
          <p:nvPr>
            <p:ph idx="1"/>
          </p:nvPr>
        </p:nvSpPr>
        <p:spPr>
          <a:xfrm>
            <a:off x="500034" y="2000240"/>
            <a:ext cx="8229600" cy="4143404"/>
          </a:xfrm>
        </p:spPr>
        <p:txBody>
          <a:bodyPr>
            <a:noAutofit/>
          </a:bodyPr>
          <a:lstStyle/>
          <a:p>
            <a:pPr marL="624078" indent="-514350" eaLnBrk="1" fontAlgn="auto" hangingPunct="1">
              <a:spcAft>
                <a:spcPts val="0"/>
              </a:spcAft>
              <a:buFont typeface="+mj-lt"/>
              <a:buAutoNum type="romanUcPeriod"/>
              <a:defRPr/>
            </a:pPr>
            <a:r>
              <a:rPr lang="en-US" sz="2200" b="1" dirty="0" smtClean="0">
                <a:solidFill>
                  <a:schemeClr val="accent1">
                    <a:lumMod val="75000"/>
                  </a:schemeClr>
                </a:solidFill>
              </a:rPr>
              <a:t>Introduction of a National Healthcare System (NHS)</a:t>
            </a:r>
          </a:p>
          <a:p>
            <a:pPr marL="624078" indent="-514350" eaLnBrk="1" fontAlgn="auto" hangingPunct="1">
              <a:spcAft>
                <a:spcPts val="0"/>
              </a:spcAft>
              <a:buFont typeface="+mj-lt"/>
              <a:buAutoNum type="romanUcPeriod"/>
              <a:defRPr/>
            </a:pPr>
            <a:r>
              <a:rPr lang="en-US" sz="2200" b="1" dirty="0" err="1" smtClean="0">
                <a:solidFill>
                  <a:schemeClr val="accent1">
                    <a:lumMod val="75000"/>
                  </a:schemeClr>
                </a:solidFill>
              </a:rPr>
              <a:t>Autonomization</a:t>
            </a:r>
            <a:r>
              <a:rPr lang="en-US" sz="2200" b="1" dirty="0" smtClean="0">
                <a:solidFill>
                  <a:schemeClr val="accent1">
                    <a:lumMod val="75000"/>
                  </a:schemeClr>
                </a:solidFill>
              </a:rPr>
              <a:t> &amp; Restructuring of Public Hospitals and Public Health Facilities (Primary Healthcare </a:t>
            </a:r>
            <a:r>
              <a:rPr lang="en-US" sz="2200" b="1" dirty="0" err="1" smtClean="0">
                <a:solidFill>
                  <a:schemeClr val="accent1">
                    <a:lumMod val="75000"/>
                  </a:schemeClr>
                </a:solidFill>
              </a:rPr>
              <a:t>Centres</a:t>
            </a:r>
            <a:r>
              <a:rPr lang="en-US" sz="2200" b="1" dirty="0" smtClean="0">
                <a:solidFill>
                  <a:schemeClr val="accent1">
                    <a:lumMod val="75000"/>
                  </a:schemeClr>
                </a:solidFill>
              </a:rPr>
              <a:t>)</a:t>
            </a:r>
          </a:p>
          <a:p>
            <a:pPr marL="624078" indent="-514350" eaLnBrk="1" fontAlgn="auto" hangingPunct="1">
              <a:spcAft>
                <a:spcPts val="0"/>
              </a:spcAft>
              <a:buFont typeface="+mj-lt"/>
              <a:buAutoNum type="romanUcPeriod"/>
              <a:defRPr/>
            </a:pPr>
            <a:r>
              <a:rPr lang="en-US" sz="2200" b="1" dirty="0" smtClean="0">
                <a:solidFill>
                  <a:schemeClr val="accent1">
                    <a:lumMod val="75000"/>
                  </a:schemeClr>
                </a:solidFill>
              </a:rPr>
              <a:t>Strengthening and upgrading E-Health</a:t>
            </a:r>
          </a:p>
          <a:p>
            <a:pPr marL="624078" indent="-514350" eaLnBrk="1" fontAlgn="auto" hangingPunct="1">
              <a:spcAft>
                <a:spcPts val="0"/>
              </a:spcAft>
              <a:buFont typeface="+mj-lt"/>
              <a:buAutoNum type="romanUcPeriod"/>
              <a:defRPr/>
            </a:pPr>
            <a:r>
              <a:rPr lang="en-US" sz="2200" b="1" dirty="0" smtClean="0">
                <a:solidFill>
                  <a:schemeClr val="accent1">
                    <a:lumMod val="75000"/>
                  </a:schemeClr>
                </a:solidFill>
              </a:rPr>
              <a:t>Restructuring of the Ministry of Health </a:t>
            </a:r>
          </a:p>
          <a:p>
            <a:pPr marL="624078" indent="-514350" eaLnBrk="1" fontAlgn="auto" hangingPunct="1">
              <a:spcAft>
                <a:spcPts val="0"/>
              </a:spcAft>
              <a:buFont typeface="+mj-lt"/>
              <a:buAutoNum type="romanUcPeriod"/>
              <a:defRPr/>
            </a:pPr>
            <a:r>
              <a:rPr lang="en-US" sz="2200" b="1" dirty="0" smtClean="0">
                <a:solidFill>
                  <a:schemeClr val="accent1">
                    <a:lumMod val="75000"/>
                  </a:schemeClr>
                </a:solidFill>
              </a:rPr>
              <a:t>Restructuring of associated </a:t>
            </a:r>
            <a:r>
              <a:rPr lang="en-US" sz="2200" b="1" dirty="0" err="1" smtClean="0">
                <a:solidFill>
                  <a:schemeClr val="accent1">
                    <a:lumMod val="75000"/>
                  </a:schemeClr>
                </a:solidFill>
              </a:rPr>
              <a:t>organisations</a:t>
            </a:r>
            <a:endParaRPr lang="en-US" sz="2200" b="1" dirty="0" smtClean="0">
              <a:solidFill>
                <a:schemeClr val="accent1">
                  <a:lumMod val="75000"/>
                </a:schemeClr>
              </a:solidFill>
            </a:endParaRPr>
          </a:p>
          <a:p>
            <a:pPr marL="624078" indent="-514350" eaLnBrk="1" fontAlgn="auto" hangingPunct="1">
              <a:spcAft>
                <a:spcPts val="0"/>
              </a:spcAft>
              <a:buFont typeface="+mj-lt"/>
              <a:buAutoNum type="romanUcPeriod"/>
              <a:defRPr/>
            </a:pPr>
            <a:r>
              <a:rPr lang="en-US" sz="2200" b="1" dirty="0" smtClean="0">
                <a:solidFill>
                  <a:schemeClr val="accent1">
                    <a:lumMod val="75000"/>
                  </a:schemeClr>
                </a:solidFill>
              </a:rPr>
              <a:t>Reforms on Pharmaceutical </a:t>
            </a:r>
          </a:p>
          <a:p>
            <a:pPr marL="624078" indent="-514350" eaLnBrk="1" fontAlgn="auto" hangingPunct="1">
              <a:spcAft>
                <a:spcPts val="0"/>
              </a:spcAft>
              <a:buFont typeface="+mj-lt"/>
              <a:buAutoNum type="romanUcPeriod"/>
              <a:defRPr/>
            </a:pPr>
            <a:r>
              <a:rPr lang="en-US" sz="2200" b="1" dirty="0" smtClean="0">
                <a:solidFill>
                  <a:schemeClr val="accent1">
                    <a:lumMod val="75000"/>
                  </a:schemeClr>
                </a:solidFill>
              </a:rPr>
              <a:t>Review of the legislation </a:t>
            </a:r>
          </a:p>
          <a:p>
            <a:pPr marL="624078" indent="-514350" eaLnBrk="1" fontAlgn="auto" hangingPunct="1">
              <a:spcAft>
                <a:spcPts val="0"/>
              </a:spcAft>
              <a:buFont typeface="+mj-lt"/>
              <a:buAutoNum type="romanUcPeriod"/>
              <a:defRPr/>
            </a:pPr>
            <a:endParaRPr lang="en-US" sz="1800" b="1" dirty="0" smtClean="0">
              <a:solidFill>
                <a:schemeClr val="accent1">
                  <a:lumMod val="75000"/>
                </a:schemeClr>
              </a:solidFill>
              <a:effectLst>
                <a:outerShdw blurRad="38100" dist="38100" dir="2700000" algn="tl">
                  <a:srgbClr val="000000">
                    <a:alpha val="43137"/>
                  </a:srgbClr>
                </a:outerShdw>
              </a:effectLst>
            </a:endParaRPr>
          </a:p>
          <a:p>
            <a:pPr marL="901700" indent="-187325" eaLnBrk="1" fontAlgn="auto" hangingPunct="1">
              <a:spcAft>
                <a:spcPts val="0"/>
              </a:spcAft>
              <a:buFont typeface="Wingdings 3"/>
              <a:buNone/>
              <a:defRPr/>
            </a:pPr>
            <a:r>
              <a:rPr lang="en-US" sz="2000" dirty="0" smtClean="0"/>
              <a:t> </a:t>
            </a:r>
          </a:p>
          <a:p>
            <a:pPr marL="901700" indent="-187325"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3"/>
              <a:buNone/>
              <a:defRPr/>
            </a:pPr>
            <a:endParaRPr lang="en-US" sz="2000" dirty="0" smtClean="0"/>
          </a:p>
          <a:p>
            <a:pPr marL="365760" indent="-256032" eaLnBrk="1" fontAlgn="auto" hangingPunct="1">
              <a:spcAft>
                <a:spcPts val="0"/>
              </a:spcAft>
              <a:buFontTx/>
              <a:buChar char="-"/>
              <a:defRPr/>
            </a:pPr>
            <a:endParaRPr lang="el-GR" sz="2000" dirty="0"/>
          </a:p>
        </p:txBody>
      </p:sp>
      <p:sp>
        <p:nvSpPr>
          <p:cNvPr id="9" name="Title 8"/>
          <p:cNvSpPr>
            <a:spLocks noGrp="1"/>
          </p:cNvSpPr>
          <p:nvPr>
            <p:ph type="title"/>
          </p:nvPr>
        </p:nvSpPr>
        <p:spPr>
          <a:xfrm>
            <a:off x="500034" y="1142984"/>
            <a:ext cx="8229600" cy="560406"/>
          </a:xfrm>
        </p:spPr>
        <p:txBody>
          <a:bodyPr>
            <a:normAutofit/>
          </a:bodyPr>
          <a:lstStyle/>
          <a:p>
            <a:pPr marL="624078" indent="-514350" eaLnBrk="1" fontAlgn="auto" hangingPunct="1">
              <a:spcAft>
                <a:spcPts val="0"/>
              </a:spcAft>
              <a:defRPr/>
            </a:pPr>
            <a:r>
              <a:rPr lang="en-US" sz="3000" dirty="0" smtClean="0">
                <a:solidFill>
                  <a:schemeClr val="accent1">
                    <a:lumMod val="75000"/>
                  </a:schemeClr>
                </a:solidFill>
                <a:effectLst>
                  <a:outerShdw blurRad="38100" dist="38100" dir="2700000" algn="tl">
                    <a:srgbClr val="000000">
                      <a:alpha val="43137"/>
                    </a:srgbClr>
                  </a:outerShdw>
                </a:effectLst>
              </a:rPr>
              <a:t>Seven pillars of the Health System Reforms</a:t>
            </a:r>
          </a:p>
        </p:txBody>
      </p:sp>
      <p:sp>
        <p:nvSpPr>
          <p:cNvPr id="5" name="Date Placeholder 4"/>
          <p:cNvSpPr>
            <a:spLocks noGrp="1"/>
          </p:cNvSpPr>
          <p:nvPr>
            <p:ph type="dt" sz="half" idx="10"/>
          </p:nvPr>
        </p:nvSpPr>
        <p:spPr/>
        <p:txBody>
          <a:bodyPr/>
          <a:lstStyle/>
          <a:p>
            <a:pPr>
              <a:defRPr/>
            </a:pPr>
            <a:fld id="{FAE3A4B4-F141-435C-9EAF-6805EDFD1705}" type="datetime1">
              <a:rPr lang="el-GR"/>
              <a:pPr>
                <a:defRPr/>
              </a:pPr>
              <a:t>9/10/2014</a:t>
            </a:fld>
            <a:endParaRPr lang="el-GR"/>
          </a:p>
        </p:txBody>
      </p:sp>
      <p:sp>
        <p:nvSpPr>
          <p:cNvPr id="7" name="Footer Placeholder 6"/>
          <p:cNvSpPr>
            <a:spLocks noGrp="1"/>
          </p:cNvSpPr>
          <p:nvPr>
            <p:ph type="ftr" sz="quarter" idx="11"/>
          </p:nvPr>
        </p:nvSpPr>
        <p:spPr/>
        <p:txBody>
          <a:bodyPr/>
          <a:lstStyle/>
          <a:p>
            <a:pPr>
              <a:defRPr/>
            </a:pPr>
            <a:r>
              <a:rPr lang="en-US"/>
              <a:t>Cyprus-Russian Health and Wellness Forum</a:t>
            </a:r>
            <a:endParaRPr lang="el-GR"/>
          </a:p>
        </p:txBody>
      </p:sp>
      <p:sp>
        <p:nvSpPr>
          <p:cNvPr id="6" name="Slide Number Placeholder 5"/>
          <p:cNvSpPr>
            <a:spLocks noGrp="1"/>
          </p:cNvSpPr>
          <p:nvPr>
            <p:ph type="sldNum" sz="quarter" idx="12"/>
          </p:nvPr>
        </p:nvSpPr>
        <p:spPr/>
        <p:txBody>
          <a:bodyPr/>
          <a:lstStyle/>
          <a:p>
            <a:pPr>
              <a:defRPr/>
            </a:pPr>
            <a:fld id="{7652E6A1-6ADC-4756-9AAC-935DDB591173}" type="slidenum">
              <a:rPr lang="el-GR" smtClean="0"/>
              <a:pPr>
                <a:defRPr/>
              </a:pPr>
              <a:t>25</a:t>
            </a:fld>
            <a:endParaRPr lang="el-GR"/>
          </a:p>
        </p:txBody>
      </p:sp>
      <p:pic>
        <p:nvPicPr>
          <p:cNvPr id="33795"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196975"/>
            <a:ext cx="8229600" cy="4643438"/>
          </a:xfrm>
        </p:spPr>
        <p:txBody>
          <a:bodyPr>
            <a:noAutofit/>
          </a:bodyPr>
          <a:lstStyle/>
          <a:p>
            <a:pPr marL="624078" indent="-514350" eaLnBrk="1" fontAlgn="auto" hangingPunct="1">
              <a:spcAft>
                <a:spcPts val="0"/>
              </a:spcAft>
              <a:buFont typeface="Wingdings 3"/>
              <a:buNone/>
              <a:defRPr/>
            </a:pPr>
            <a:r>
              <a:rPr lang="en-US" sz="2200" b="1" dirty="0" smtClean="0">
                <a:solidFill>
                  <a:schemeClr val="accent1">
                    <a:lumMod val="75000"/>
                  </a:schemeClr>
                </a:solidFill>
                <a:effectLst>
                  <a:outerShdw blurRad="38100" dist="38100" dir="2700000" algn="tl">
                    <a:srgbClr val="000000">
                      <a:alpha val="43137"/>
                    </a:srgbClr>
                  </a:outerShdw>
                </a:effectLst>
              </a:rPr>
              <a:t>I. Introduction of a National Healthcare System (NHS)</a:t>
            </a:r>
          </a:p>
          <a:p>
            <a:pPr marL="624078" indent="-514350" eaLnBrk="1" fontAlgn="auto" hangingPunct="1">
              <a:spcAft>
                <a:spcPts val="0"/>
              </a:spcAft>
              <a:buFont typeface="Wingdings 3"/>
              <a:buNone/>
              <a:defRPr/>
            </a:pPr>
            <a:endParaRPr lang="en-US" sz="800" dirty="0" smtClean="0"/>
          </a:p>
          <a:p>
            <a:pPr marL="809625" indent="-358775" eaLnBrk="1" fontAlgn="auto" hangingPunct="1">
              <a:spcAft>
                <a:spcPts val="0"/>
              </a:spcAft>
              <a:buSzPct val="80000"/>
              <a:buFont typeface="Wingdings" pitchFamily="2" charset="2"/>
              <a:buChar char="Ø"/>
              <a:defRPr/>
            </a:pPr>
            <a:r>
              <a:rPr lang="en-US" sz="1800" dirty="0" smtClean="0"/>
              <a:t>To be implemented within specific timeframes (partial implementation by mid-2015, full implementation by mid-2016)</a:t>
            </a:r>
          </a:p>
          <a:p>
            <a:pPr marL="809625" indent="-358775" eaLnBrk="1" fontAlgn="auto" hangingPunct="1">
              <a:spcAft>
                <a:spcPts val="0"/>
              </a:spcAft>
              <a:buSzPct val="80000"/>
              <a:buFont typeface="Wingdings 3" pitchFamily="18" charset="2"/>
              <a:buNone/>
              <a:defRPr/>
            </a:pPr>
            <a:endParaRPr lang="en-US" sz="800" dirty="0" smtClean="0"/>
          </a:p>
          <a:p>
            <a:pPr marL="809625" indent="-358775" eaLnBrk="1" fontAlgn="auto" hangingPunct="1">
              <a:spcAft>
                <a:spcPts val="0"/>
              </a:spcAft>
              <a:buSzPct val="80000"/>
              <a:buFont typeface="Wingdings" pitchFamily="2" charset="2"/>
              <a:buChar char="Ø"/>
              <a:defRPr/>
            </a:pPr>
            <a:r>
              <a:rPr lang="en-US" sz="1800" dirty="0" smtClean="0"/>
              <a:t>Basic principles: </a:t>
            </a:r>
          </a:p>
          <a:p>
            <a:pPr marL="809625" indent="-358775" eaLnBrk="1" fontAlgn="auto" hangingPunct="1">
              <a:spcAft>
                <a:spcPts val="0"/>
              </a:spcAft>
              <a:buSzPct val="80000"/>
              <a:buFont typeface="Wingdings 3" pitchFamily="18" charset="2"/>
              <a:buNone/>
              <a:defRPr/>
            </a:pPr>
            <a:endParaRPr lang="en-US" sz="800" dirty="0"/>
          </a:p>
          <a:p>
            <a:pPr marL="1249363" indent="-80963" eaLnBrk="1" fontAlgn="auto" hangingPunct="1">
              <a:spcAft>
                <a:spcPts val="0"/>
              </a:spcAft>
              <a:buSzPct val="80000"/>
              <a:buFont typeface="Wingdings" pitchFamily="2" charset="2"/>
              <a:buChar char="Ø"/>
              <a:defRPr/>
            </a:pPr>
            <a:r>
              <a:rPr lang="en-US" sz="1600" dirty="0" smtClean="0"/>
              <a:t> Universal coverage for all citizens.</a:t>
            </a:r>
          </a:p>
          <a:p>
            <a:pPr marL="1343025" indent="-174625" eaLnBrk="1" fontAlgn="auto" hangingPunct="1">
              <a:spcAft>
                <a:spcPts val="0"/>
              </a:spcAft>
              <a:buSzPct val="80000"/>
              <a:buFont typeface="Wingdings" pitchFamily="2" charset="2"/>
              <a:buChar char="Ø"/>
              <a:defRPr/>
            </a:pPr>
            <a:r>
              <a:rPr lang="en-US" sz="1600" dirty="0" smtClean="0"/>
              <a:t>Fair distribution of cost and solidarity, in terms of support   to socially vulnerable groups.</a:t>
            </a:r>
          </a:p>
          <a:p>
            <a:pPr marL="1343025" indent="-174625" eaLnBrk="1" fontAlgn="auto" hangingPunct="1">
              <a:spcAft>
                <a:spcPts val="0"/>
              </a:spcAft>
              <a:buSzPct val="80000"/>
              <a:buFont typeface="Wingdings" pitchFamily="2" charset="2"/>
              <a:buChar char="Ø"/>
              <a:defRPr/>
            </a:pPr>
            <a:r>
              <a:rPr lang="en-US" sz="1600" dirty="0" smtClean="0"/>
              <a:t>Free choice of Doctor and healthcare Provider by the citizens, creating simultaneously a healthier competitive environment in the healthcare sector.</a:t>
            </a:r>
          </a:p>
          <a:p>
            <a:pPr marL="1249363" indent="-80963" eaLnBrk="1" fontAlgn="auto" hangingPunct="1">
              <a:spcAft>
                <a:spcPts val="0"/>
              </a:spcAft>
              <a:buSzPct val="80000"/>
              <a:buFont typeface="Wingdings" pitchFamily="2" charset="2"/>
              <a:buChar char="Ø"/>
              <a:defRPr/>
            </a:pPr>
            <a:r>
              <a:rPr lang="en-US" sz="1600" dirty="0" smtClean="0"/>
              <a:t> Financial sustainability.</a:t>
            </a:r>
          </a:p>
          <a:p>
            <a:pPr marL="1249363" indent="-80963" eaLnBrk="1" fontAlgn="auto" hangingPunct="1">
              <a:spcAft>
                <a:spcPts val="0"/>
              </a:spcAft>
              <a:buSzPct val="80000"/>
              <a:buFont typeface="Wingdings 3" pitchFamily="18" charset="2"/>
              <a:buNone/>
              <a:defRPr/>
            </a:pPr>
            <a:endParaRPr lang="en-US" sz="800" dirty="0"/>
          </a:p>
          <a:p>
            <a:pPr marL="809625" indent="-358775" eaLnBrk="1" fontAlgn="auto" hangingPunct="1">
              <a:spcAft>
                <a:spcPts val="0"/>
              </a:spcAft>
              <a:buSzPct val="80000"/>
              <a:buFont typeface="Wingdings" pitchFamily="2" charset="2"/>
              <a:buChar char="Ø"/>
              <a:defRPr/>
            </a:pPr>
            <a:r>
              <a:rPr lang="en-US" sz="1800" dirty="0" smtClean="0"/>
              <a:t>Removal </a:t>
            </a:r>
            <a:r>
              <a:rPr lang="en-US" sz="1800" dirty="0"/>
              <a:t>of separation between Public and Private Health services. </a:t>
            </a:r>
            <a:endParaRPr lang="en-US" sz="1800" dirty="0" smtClean="0"/>
          </a:p>
          <a:p>
            <a:pPr marL="901700" indent="-187325" eaLnBrk="1" fontAlgn="auto" hangingPunct="1">
              <a:spcAft>
                <a:spcPts val="0"/>
              </a:spcAft>
              <a:buFont typeface="Wingdings 3"/>
              <a:buNone/>
              <a:defRPr/>
            </a:pPr>
            <a:endParaRPr lang="en-US" sz="2000" dirty="0" smtClean="0"/>
          </a:p>
          <a:p>
            <a:pPr marL="901700" indent="-187325" eaLnBrk="1" fontAlgn="auto" hangingPunct="1">
              <a:spcAft>
                <a:spcPts val="0"/>
              </a:spcAft>
              <a:buFont typeface="Wingdings" pitchFamily="2" charset="2"/>
              <a:buChar char="Ø"/>
              <a:defRPr/>
            </a:pPr>
            <a:endParaRPr lang="en-US" sz="2000" dirty="0" smtClean="0"/>
          </a:p>
          <a:p>
            <a:pPr marL="365760" indent="-256032" eaLnBrk="1" fontAlgn="auto" hangingPunct="1">
              <a:spcAft>
                <a:spcPts val="0"/>
              </a:spcAft>
              <a:buFont typeface="Wingdings 3"/>
              <a:buNone/>
              <a:defRPr/>
            </a:pPr>
            <a:endParaRPr lang="en-US" sz="2000" dirty="0" smtClean="0"/>
          </a:p>
          <a:p>
            <a:pPr marL="365760" indent="-256032" eaLnBrk="1" fontAlgn="auto" hangingPunct="1">
              <a:spcAft>
                <a:spcPts val="0"/>
              </a:spcAft>
              <a:buFontTx/>
              <a:buChar char="-"/>
              <a:defRPr/>
            </a:pPr>
            <a:endParaRPr lang="el-GR" sz="2000" dirty="0"/>
          </a:p>
        </p:txBody>
      </p:sp>
      <p:pic>
        <p:nvPicPr>
          <p:cNvPr id="34819"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FAE3A4B4-F141-435C-9EAF-6805EDFD1705}" type="datetime1">
              <a:rPr lang="el-GR"/>
              <a:pPr>
                <a:defRPr/>
              </a:pPr>
              <a:t>9/10/2014</a:t>
            </a:fld>
            <a:endParaRPr lang="el-GR"/>
          </a:p>
        </p:txBody>
      </p:sp>
      <p:sp>
        <p:nvSpPr>
          <p:cNvPr id="6" name="Slide Number Placeholder 5"/>
          <p:cNvSpPr>
            <a:spLocks noGrp="1"/>
          </p:cNvSpPr>
          <p:nvPr>
            <p:ph type="sldNum" sz="quarter" idx="12"/>
          </p:nvPr>
        </p:nvSpPr>
        <p:spPr/>
        <p:txBody>
          <a:bodyPr/>
          <a:lstStyle/>
          <a:p>
            <a:pPr>
              <a:defRPr/>
            </a:pPr>
            <a:fld id="{83427FBE-1182-4F75-A432-B7873962167E}" type="slidenum">
              <a:rPr lang="el-GR" smtClean="0"/>
              <a:pPr>
                <a:defRPr/>
              </a:pPr>
              <a:t>26</a:t>
            </a:fld>
            <a:endParaRPr lang="el-GR"/>
          </a:p>
        </p:txBody>
      </p:sp>
      <p:sp>
        <p:nvSpPr>
          <p:cNvPr id="7" name="Footer Placeholder 6"/>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3" y="1214438"/>
            <a:ext cx="8001000" cy="4643437"/>
          </a:xfrm>
        </p:spPr>
        <p:txBody>
          <a:bodyPr>
            <a:noAutofit/>
          </a:bodyPr>
          <a:lstStyle/>
          <a:p>
            <a:pPr indent="-6350" eaLnBrk="1" fontAlgn="auto" hangingPunct="1">
              <a:spcAft>
                <a:spcPts val="0"/>
              </a:spcAft>
              <a:buFont typeface="Wingdings 3"/>
              <a:buNone/>
              <a:defRPr/>
            </a:pPr>
            <a:r>
              <a:rPr lang="en-US" sz="2000" b="1" dirty="0" smtClean="0">
                <a:solidFill>
                  <a:schemeClr val="accent1">
                    <a:lumMod val="75000"/>
                  </a:schemeClr>
                </a:solidFill>
                <a:effectLst>
                  <a:outerShdw blurRad="38100" dist="38100" dir="2700000" algn="tl">
                    <a:srgbClr val="000000">
                      <a:alpha val="43137"/>
                    </a:srgbClr>
                  </a:outerShdw>
                </a:effectLst>
              </a:rPr>
              <a:t>II. </a:t>
            </a:r>
            <a:r>
              <a:rPr lang="en-US" sz="2000" b="1" dirty="0" err="1" smtClean="0">
                <a:solidFill>
                  <a:schemeClr val="accent1">
                    <a:lumMod val="75000"/>
                  </a:schemeClr>
                </a:solidFill>
                <a:effectLst>
                  <a:outerShdw blurRad="38100" dist="38100" dir="2700000" algn="tl">
                    <a:srgbClr val="000000">
                      <a:alpha val="43137"/>
                    </a:srgbClr>
                  </a:outerShdw>
                </a:effectLst>
              </a:rPr>
              <a:t>Autonomization</a:t>
            </a:r>
            <a:r>
              <a:rPr lang="en-US" sz="2000" b="1" dirty="0" smtClean="0">
                <a:solidFill>
                  <a:schemeClr val="accent1">
                    <a:lumMod val="75000"/>
                  </a:schemeClr>
                </a:solidFill>
                <a:effectLst>
                  <a:outerShdw blurRad="38100" dist="38100" dir="2700000" algn="tl">
                    <a:srgbClr val="000000">
                      <a:alpha val="43137"/>
                    </a:srgbClr>
                  </a:outerShdw>
                </a:effectLst>
              </a:rPr>
              <a:t> &amp; Restructuring of Public Hospitals and Public Health Facilities (Primary Healthcare </a:t>
            </a:r>
            <a:r>
              <a:rPr lang="en-US" sz="2000" b="1" dirty="0" err="1" smtClean="0">
                <a:solidFill>
                  <a:schemeClr val="accent1">
                    <a:lumMod val="75000"/>
                  </a:schemeClr>
                </a:solidFill>
                <a:effectLst>
                  <a:outerShdw blurRad="38100" dist="38100" dir="2700000" algn="tl">
                    <a:srgbClr val="000000">
                      <a:alpha val="43137"/>
                    </a:srgbClr>
                  </a:outerShdw>
                </a:effectLst>
              </a:rPr>
              <a:t>Centres</a:t>
            </a:r>
            <a:r>
              <a:rPr lang="en-US" sz="2000" b="1" dirty="0" smtClean="0">
                <a:solidFill>
                  <a:schemeClr val="accent1">
                    <a:lumMod val="75000"/>
                  </a:schemeClr>
                </a:solidFill>
                <a:effectLst>
                  <a:outerShdw blurRad="38100" dist="38100" dir="2700000" algn="tl">
                    <a:srgbClr val="000000">
                      <a:alpha val="43137"/>
                    </a:srgbClr>
                  </a:outerShdw>
                </a:effectLst>
              </a:rPr>
              <a:t>)</a:t>
            </a:r>
          </a:p>
          <a:p>
            <a:pPr indent="-6350" eaLnBrk="1" fontAlgn="auto" hangingPunct="1">
              <a:spcAft>
                <a:spcPts val="0"/>
              </a:spcAft>
              <a:buFont typeface="Wingdings 3"/>
              <a:buNone/>
              <a:defRPr/>
            </a:pPr>
            <a:endParaRPr lang="en-US" sz="1200" b="1" dirty="0" smtClean="0">
              <a:solidFill>
                <a:schemeClr val="accent1">
                  <a:lumMod val="75000"/>
                </a:schemeClr>
              </a:solidFill>
              <a:effectLst>
                <a:outerShdw blurRad="38100" dist="38100" dir="2700000" algn="tl">
                  <a:srgbClr val="000000">
                    <a:alpha val="43137"/>
                  </a:srgbClr>
                </a:outerShdw>
              </a:effectLst>
            </a:endParaRPr>
          </a:p>
          <a:p>
            <a:pPr marL="531813" indent="-173038" eaLnBrk="1" fontAlgn="auto" hangingPunct="1">
              <a:spcAft>
                <a:spcPts val="0"/>
              </a:spcAft>
              <a:buFont typeface="Wingdings" panose="05000000000000000000" pitchFamily="2" charset="2"/>
              <a:buChar char="Ø"/>
              <a:defRPr/>
            </a:pPr>
            <a:r>
              <a:rPr lang="en-US" sz="1800" dirty="0" smtClean="0"/>
              <a:t>A prerequisite for the viable operation of the NHS.</a:t>
            </a:r>
          </a:p>
          <a:p>
            <a:pPr marL="531813" indent="-173038" eaLnBrk="1" fontAlgn="auto" hangingPunct="1">
              <a:spcAft>
                <a:spcPts val="0"/>
              </a:spcAft>
              <a:buFont typeface="Wingdings 3" pitchFamily="18" charset="2"/>
              <a:buNone/>
              <a:defRPr/>
            </a:pPr>
            <a:endParaRPr lang="en-US" sz="800" dirty="0" smtClean="0"/>
          </a:p>
          <a:p>
            <a:pPr marL="531813" indent="-173038" eaLnBrk="1" fontAlgn="auto" hangingPunct="1">
              <a:spcAft>
                <a:spcPts val="0"/>
              </a:spcAft>
              <a:buFont typeface="Wingdings" panose="05000000000000000000" pitchFamily="2" charset="2"/>
              <a:buChar char="Ø"/>
              <a:defRPr/>
            </a:pPr>
            <a:r>
              <a:rPr lang="en-US" sz="1800" dirty="0" smtClean="0"/>
              <a:t>Evolution of hospitals into modern, independent state-owned legal entities with legal, financial, management and scientific autonomy.</a:t>
            </a:r>
          </a:p>
          <a:p>
            <a:pPr marL="531813" indent="-173038" eaLnBrk="1" fontAlgn="auto" hangingPunct="1">
              <a:spcAft>
                <a:spcPts val="0"/>
              </a:spcAft>
              <a:buFont typeface="Wingdings 3" pitchFamily="18" charset="2"/>
              <a:buNone/>
              <a:defRPr/>
            </a:pPr>
            <a:endParaRPr lang="en-US" sz="800" dirty="0" smtClean="0"/>
          </a:p>
          <a:p>
            <a:pPr marL="531813" indent="-173038" eaLnBrk="1" fontAlgn="auto" hangingPunct="1">
              <a:spcAft>
                <a:spcPts val="0"/>
              </a:spcAft>
              <a:buFont typeface="Wingdings" panose="05000000000000000000" pitchFamily="2" charset="2"/>
              <a:buChar char="Ø"/>
              <a:defRPr/>
            </a:pPr>
            <a:r>
              <a:rPr lang="en-US" sz="1800" dirty="0" smtClean="0"/>
              <a:t>Introduction of executive management teams in hospitals.</a:t>
            </a:r>
          </a:p>
          <a:p>
            <a:pPr marL="531813" indent="-173038" eaLnBrk="1" fontAlgn="auto" hangingPunct="1">
              <a:spcAft>
                <a:spcPts val="0"/>
              </a:spcAft>
              <a:buFont typeface="Wingdings 3" pitchFamily="18" charset="2"/>
              <a:buNone/>
              <a:defRPr/>
            </a:pPr>
            <a:endParaRPr lang="en-US" sz="800" dirty="0" smtClean="0"/>
          </a:p>
          <a:p>
            <a:pPr marL="531813" indent="-173038" eaLnBrk="1" fontAlgn="auto" hangingPunct="1">
              <a:spcAft>
                <a:spcPts val="0"/>
              </a:spcAft>
              <a:buFont typeface="Wingdings" panose="05000000000000000000" pitchFamily="2" charset="2"/>
              <a:buChar char="Ø"/>
              <a:defRPr/>
            </a:pPr>
            <a:r>
              <a:rPr lang="en-US" sz="1800" dirty="0" smtClean="0"/>
              <a:t>Each </a:t>
            </a:r>
            <a:r>
              <a:rPr lang="en-US" sz="1800" dirty="0"/>
              <a:t>hospital to manage its human and other resources in an efficient </a:t>
            </a:r>
            <a:r>
              <a:rPr lang="en-US" sz="1800" dirty="0" smtClean="0"/>
              <a:t>way.</a:t>
            </a:r>
          </a:p>
          <a:p>
            <a:pPr marL="531813" indent="-173038" eaLnBrk="1" fontAlgn="auto" hangingPunct="1">
              <a:spcAft>
                <a:spcPts val="0"/>
              </a:spcAft>
              <a:buFont typeface="Wingdings 3" pitchFamily="18" charset="2"/>
              <a:buNone/>
              <a:defRPr/>
            </a:pPr>
            <a:endParaRPr lang="en-US" sz="800" dirty="0" smtClean="0"/>
          </a:p>
          <a:p>
            <a:pPr marL="531813" indent="-173038" eaLnBrk="1" fontAlgn="auto" hangingPunct="1">
              <a:spcAft>
                <a:spcPts val="0"/>
              </a:spcAft>
              <a:buFont typeface="Wingdings" panose="05000000000000000000" pitchFamily="2" charset="2"/>
              <a:buChar char="Ø"/>
              <a:defRPr/>
            </a:pPr>
            <a:r>
              <a:rPr lang="en-US" sz="1800" dirty="0" smtClean="0"/>
              <a:t>15 million </a:t>
            </a:r>
            <a:r>
              <a:rPr lang="en-US" sz="1800" dirty="0" err="1" smtClean="0"/>
              <a:t>euros</a:t>
            </a:r>
            <a:r>
              <a:rPr lang="en-US" sz="1800" dirty="0" smtClean="0"/>
              <a:t> have been secured from EU Structural Funds to transform them, within three years, into “paperless hospitals”.</a:t>
            </a:r>
          </a:p>
          <a:p>
            <a:pPr marL="531813" indent="-173038" eaLnBrk="1" fontAlgn="auto" hangingPunct="1">
              <a:spcAft>
                <a:spcPts val="0"/>
              </a:spcAft>
              <a:buFont typeface="Wingdings" panose="05000000000000000000" pitchFamily="2" charset="2"/>
              <a:buChar char="Ø"/>
              <a:defRPr/>
            </a:pPr>
            <a:endParaRPr lang="en-US" sz="2000" dirty="0"/>
          </a:p>
          <a:p>
            <a:pPr marL="531813" indent="-173038" eaLnBrk="1" fontAlgn="auto" hangingPunct="1">
              <a:spcAft>
                <a:spcPts val="0"/>
              </a:spcAft>
              <a:buFont typeface="Wingdings 3"/>
              <a:buNone/>
              <a:defRPr/>
            </a:pPr>
            <a:endParaRPr lang="el-GR" sz="2000" dirty="0"/>
          </a:p>
        </p:txBody>
      </p:sp>
      <p:pic>
        <p:nvPicPr>
          <p:cNvPr id="35843"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5844"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0581BDA7-1B4C-4B4F-BAB2-5DD7771965CB}" type="datetime1">
              <a:rPr lang="el-GR"/>
              <a:pPr>
                <a:defRPr/>
              </a:pPr>
              <a:t>9/10/2014</a:t>
            </a:fld>
            <a:endParaRPr lang="el-GR"/>
          </a:p>
        </p:txBody>
      </p:sp>
      <p:sp>
        <p:nvSpPr>
          <p:cNvPr id="6" name="Slide Number Placeholder 5"/>
          <p:cNvSpPr>
            <a:spLocks noGrp="1"/>
          </p:cNvSpPr>
          <p:nvPr>
            <p:ph type="sldNum" sz="quarter" idx="12"/>
          </p:nvPr>
        </p:nvSpPr>
        <p:spPr/>
        <p:txBody>
          <a:bodyPr/>
          <a:lstStyle/>
          <a:p>
            <a:pPr>
              <a:defRPr/>
            </a:pPr>
            <a:fld id="{B5D5434F-D07B-433A-AACC-3EFD8EC0AFC9}" type="slidenum">
              <a:rPr lang="el-GR" smtClean="0"/>
              <a:pPr>
                <a:defRPr/>
              </a:pPr>
              <a:t>27</a:t>
            </a:fld>
            <a:endParaRPr lang="el-GR"/>
          </a:p>
        </p:txBody>
      </p:sp>
      <p:sp>
        <p:nvSpPr>
          <p:cNvPr id="7" name="Footer Placeholder 6"/>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341438"/>
            <a:ext cx="8229600" cy="4435475"/>
          </a:xfrm>
        </p:spPr>
        <p:txBody>
          <a:bodyPr>
            <a:normAutofit/>
          </a:bodyPr>
          <a:lstStyle/>
          <a:p>
            <a:pPr marL="365760" indent="-256032" eaLnBrk="1" fontAlgn="auto" hangingPunct="1">
              <a:spcAft>
                <a:spcPts val="0"/>
              </a:spcAft>
              <a:buFont typeface="Wingdings 3"/>
              <a:buNone/>
              <a:defRPr/>
            </a:pPr>
            <a:r>
              <a:rPr lang="en-US" sz="2600" b="1" dirty="0" smtClean="0">
                <a:solidFill>
                  <a:schemeClr val="accent1">
                    <a:lumMod val="75000"/>
                  </a:schemeClr>
                </a:solidFill>
              </a:rPr>
              <a:t>Public Sector Health Care Facilities </a:t>
            </a:r>
          </a:p>
          <a:p>
            <a:pPr marL="263525" indent="-153988" eaLnBrk="1" fontAlgn="auto" hangingPunct="1">
              <a:spcAft>
                <a:spcPts val="0"/>
              </a:spcAft>
              <a:buFontTx/>
              <a:buChar char="-"/>
              <a:defRPr/>
            </a:pPr>
            <a:r>
              <a:rPr lang="en-US" sz="1400" dirty="0" smtClean="0">
                <a:solidFill>
                  <a:schemeClr val="accent1">
                    <a:lumMod val="75000"/>
                  </a:schemeClr>
                </a:solidFill>
              </a:rPr>
              <a:t>. </a:t>
            </a:r>
          </a:p>
          <a:p>
            <a:pPr marL="263525" indent="-153988" eaLnBrk="1" fontAlgn="auto" hangingPunct="1">
              <a:spcAft>
                <a:spcPts val="0"/>
              </a:spcAft>
              <a:buFontTx/>
              <a:buChar char="-"/>
              <a:defRPr/>
            </a:pPr>
            <a:endParaRPr lang="en-US" sz="400" dirty="0" smtClean="0"/>
          </a:p>
          <a:p>
            <a:pPr marL="263525" indent="-153988" eaLnBrk="1" fontAlgn="auto" hangingPunct="1">
              <a:spcAft>
                <a:spcPts val="0"/>
              </a:spcAft>
              <a:buFont typeface="Wingdings 3"/>
              <a:buNone/>
              <a:defRPr/>
            </a:pPr>
            <a:r>
              <a:rPr lang="en-US" sz="1400" dirty="0" smtClean="0"/>
              <a:t> </a:t>
            </a:r>
          </a:p>
          <a:p>
            <a:pPr marL="263525" indent="-153988" eaLnBrk="1" fontAlgn="auto" hangingPunct="1">
              <a:spcAft>
                <a:spcPts val="0"/>
              </a:spcAft>
              <a:buFontTx/>
              <a:buChar char="-"/>
              <a:defRPr/>
            </a:pPr>
            <a:endParaRPr lang="en-US"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n-US"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None/>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None/>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n-US"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l-GR" dirty="0"/>
          </a:p>
        </p:txBody>
      </p:sp>
      <p:pic>
        <p:nvPicPr>
          <p:cNvPr id="36867"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36869" name="Picture 8" descr="http://www.onlycy.com/wp-content/uploads/2013/07/nosokomeio-limassol.jpg"/>
          <p:cNvPicPr>
            <a:picLocks noChangeAspect="1" noChangeArrowheads="1"/>
          </p:cNvPicPr>
          <p:nvPr/>
        </p:nvPicPr>
        <p:blipFill>
          <a:blip r:embed="rId5" cstate="print"/>
          <a:srcRect/>
          <a:stretch>
            <a:fillRect/>
          </a:stretch>
        </p:blipFill>
        <p:spPr bwMode="auto">
          <a:xfrm>
            <a:off x="5292725" y="2565400"/>
            <a:ext cx="2786063" cy="1714500"/>
          </a:xfrm>
          <a:prstGeom prst="rect">
            <a:avLst/>
          </a:prstGeom>
          <a:noFill/>
          <a:ln w="9525">
            <a:noFill/>
            <a:miter lim="800000"/>
            <a:headEnd/>
            <a:tailEnd/>
          </a:ln>
        </p:spPr>
      </p:pic>
      <p:pic>
        <p:nvPicPr>
          <p:cNvPr id="36870" name="Picture 2"/>
          <p:cNvPicPr>
            <a:picLocks noChangeAspect="1" noChangeArrowheads="1"/>
          </p:cNvPicPr>
          <p:nvPr/>
        </p:nvPicPr>
        <p:blipFill>
          <a:blip r:embed="rId6" cstate="print"/>
          <a:srcRect/>
          <a:stretch>
            <a:fillRect/>
          </a:stretch>
        </p:blipFill>
        <p:spPr bwMode="auto">
          <a:xfrm>
            <a:off x="2700338" y="3716338"/>
            <a:ext cx="3357562" cy="2025650"/>
          </a:xfrm>
          <a:prstGeom prst="rect">
            <a:avLst/>
          </a:prstGeom>
          <a:noFill/>
          <a:ln w="9525">
            <a:noFill/>
            <a:miter lim="800000"/>
            <a:headEnd/>
            <a:tailEnd/>
          </a:ln>
        </p:spPr>
      </p:pic>
      <p:pic>
        <p:nvPicPr>
          <p:cNvPr id="36871" name="Picture 4"/>
          <p:cNvPicPr>
            <a:picLocks noChangeAspect="1" noChangeArrowheads="1"/>
          </p:cNvPicPr>
          <p:nvPr/>
        </p:nvPicPr>
        <p:blipFill>
          <a:blip r:embed="rId7" cstate="print"/>
          <a:srcRect/>
          <a:stretch>
            <a:fillRect/>
          </a:stretch>
        </p:blipFill>
        <p:spPr bwMode="auto">
          <a:xfrm>
            <a:off x="5651500" y="4797425"/>
            <a:ext cx="2500313" cy="1733550"/>
          </a:xfrm>
          <a:prstGeom prst="rect">
            <a:avLst/>
          </a:prstGeom>
          <a:noFill/>
          <a:ln w="9525">
            <a:noFill/>
            <a:miter lim="800000"/>
            <a:headEnd/>
            <a:tailEnd/>
          </a:ln>
        </p:spPr>
      </p:pic>
      <p:pic>
        <p:nvPicPr>
          <p:cNvPr id="36872" name="Picture 6" descr="https://encrypted-tbn3.gstatic.com/images?q=tbn:ANd9GcSc7ZndLMqn3LZ5xvvgCNCvnY5qAHbyI3IY8dIIhFJpGEfzzPYM">
            <a:hlinkClick r:id="rId8"/>
          </p:cNvPr>
          <p:cNvPicPr>
            <a:picLocks noChangeAspect="1" noChangeArrowheads="1"/>
          </p:cNvPicPr>
          <p:nvPr/>
        </p:nvPicPr>
        <p:blipFill>
          <a:blip r:embed="rId9" cstate="print"/>
          <a:srcRect/>
          <a:stretch>
            <a:fillRect/>
          </a:stretch>
        </p:blipFill>
        <p:spPr bwMode="auto">
          <a:xfrm>
            <a:off x="1187450" y="2276475"/>
            <a:ext cx="2395538" cy="1793875"/>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fld id="{B9C93364-AFCB-4120-AD28-0FC87235FB60}" type="datetime1">
              <a:rPr lang="el-GR"/>
              <a:pPr>
                <a:defRPr/>
              </a:pPr>
              <a:t>9/10/2014</a:t>
            </a:fld>
            <a:endParaRPr lang="el-GR"/>
          </a:p>
        </p:txBody>
      </p:sp>
      <p:sp>
        <p:nvSpPr>
          <p:cNvPr id="10" name="Slide Number Placeholder 9"/>
          <p:cNvSpPr>
            <a:spLocks noGrp="1"/>
          </p:cNvSpPr>
          <p:nvPr>
            <p:ph type="sldNum" sz="quarter" idx="12"/>
          </p:nvPr>
        </p:nvSpPr>
        <p:spPr/>
        <p:txBody>
          <a:bodyPr/>
          <a:lstStyle/>
          <a:p>
            <a:pPr>
              <a:defRPr/>
            </a:pPr>
            <a:fld id="{EF9F3265-E793-4E3D-B1E0-B0E290B5D6AA}" type="slidenum">
              <a:rPr lang="el-GR" smtClean="0"/>
              <a:pPr>
                <a:defRPr/>
              </a:pPr>
              <a:t>28</a:t>
            </a:fld>
            <a:endParaRPr lang="el-GR"/>
          </a:p>
        </p:txBody>
      </p:sp>
      <p:sp>
        <p:nvSpPr>
          <p:cNvPr id="11" name="Footer Placeholder 10"/>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a:xfrm>
            <a:off x="468313" y="981075"/>
            <a:ext cx="4675191" cy="5162569"/>
          </a:xfrm>
        </p:spPr>
        <p:txBody>
          <a:bodyPr>
            <a:noAutofit/>
          </a:bodyPr>
          <a:lstStyle/>
          <a:p>
            <a:pPr marL="450850" indent="-184150" eaLnBrk="1" fontAlgn="auto" hangingPunct="1">
              <a:spcAft>
                <a:spcPts val="0"/>
              </a:spcAft>
              <a:buFont typeface="Wingdings 3"/>
              <a:buNone/>
              <a:defRPr/>
            </a:pPr>
            <a:r>
              <a:rPr lang="en-US" sz="1800" b="1" dirty="0" smtClean="0">
                <a:effectLst>
                  <a:outerShdw blurRad="38100" dist="38100" dir="2700000" algn="tl">
                    <a:srgbClr val="000000">
                      <a:alpha val="43137"/>
                    </a:srgbClr>
                  </a:outerShdw>
                </a:effectLst>
              </a:rPr>
              <a:t/>
            </a:r>
            <a:br>
              <a:rPr lang="en-US" sz="1800" b="1" dirty="0" smtClean="0">
                <a:effectLst>
                  <a:outerShdw blurRad="38100" dist="38100" dir="2700000" algn="tl">
                    <a:srgbClr val="000000">
                      <a:alpha val="43137"/>
                    </a:srgbClr>
                  </a:outerShdw>
                </a:effectLst>
              </a:rPr>
            </a:br>
            <a:endParaRPr lang="en-US" sz="1800" b="1" dirty="0" smtClean="0">
              <a:effectLst>
                <a:outerShdw blurRad="38100" dist="38100" dir="2700000" algn="tl">
                  <a:srgbClr val="000000">
                    <a:alpha val="43137"/>
                  </a:srgbClr>
                </a:outerShdw>
              </a:effectLst>
            </a:endParaRPr>
          </a:p>
          <a:p>
            <a:pPr marL="450850" indent="-184150" eaLnBrk="1" fontAlgn="auto" hangingPunct="1">
              <a:spcAft>
                <a:spcPts val="0"/>
              </a:spcAft>
              <a:buFont typeface="Wingdings 3"/>
              <a:buNone/>
              <a:defRPr/>
            </a:pPr>
            <a:endParaRPr lang="en-US" sz="1800" dirty="0" smtClean="0"/>
          </a:p>
          <a:p>
            <a:pPr marL="450850" indent="-184150" eaLnBrk="1" fontAlgn="auto" hangingPunct="1">
              <a:spcAft>
                <a:spcPts val="0"/>
              </a:spcAft>
              <a:buSzPct val="100000"/>
              <a:buFont typeface="Wingdings" pitchFamily="2" charset="2"/>
              <a:buChar char="Ø"/>
              <a:defRPr/>
            </a:pPr>
            <a:r>
              <a:rPr lang="en-GB" sz="1800" dirty="0" smtClean="0"/>
              <a:t>Capacity building: </a:t>
            </a:r>
          </a:p>
          <a:p>
            <a:pPr marL="706438" lvl="1" indent="-184150" eaLnBrk="1" fontAlgn="auto" hangingPunct="1">
              <a:spcAft>
                <a:spcPts val="0"/>
              </a:spcAft>
              <a:buSzPct val="65000"/>
              <a:buFont typeface="Wingdings" pitchFamily="2" charset="2"/>
              <a:buChar char="Ø"/>
              <a:defRPr/>
            </a:pPr>
            <a:r>
              <a:rPr lang="en-GB" sz="1800" dirty="0" smtClean="0"/>
              <a:t>Implementation of Integrated, Health Information System to all Public Health Facilities,</a:t>
            </a:r>
          </a:p>
          <a:p>
            <a:pPr marL="706438" lvl="1" indent="-184150" eaLnBrk="1" fontAlgn="auto" hangingPunct="1">
              <a:spcAft>
                <a:spcPts val="0"/>
              </a:spcAft>
              <a:buSzPct val="65000"/>
              <a:buFont typeface="Wingdings" pitchFamily="2" charset="2"/>
              <a:buChar char="Ø"/>
              <a:defRPr/>
            </a:pPr>
            <a:r>
              <a:rPr lang="en-GB" sz="1800" dirty="0" smtClean="0"/>
              <a:t>Setting up IT infrastructure for NHS,</a:t>
            </a:r>
          </a:p>
          <a:p>
            <a:pPr marL="706438" lvl="1" indent="-184150" eaLnBrk="1" fontAlgn="auto" hangingPunct="1">
              <a:spcAft>
                <a:spcPts val="0"/>
              </a:spcAft>
              <a:buSzPct val="65000"/>
              <a:buFont typeface="Wingdings" pitchFamily="2" charset="2"/>
              <a:buChar char="Ø"/>
              <a:defRPr/>
            </a:pPr>
            <a:r>
              <a:rPr lang="en-GB" sz="1800" dirty="0" smtClean="0"/>
              <a:t>35 m. Euros from structural funds</a:t>
            </a:r>
          </a:p>
          <a:p>
            <a:pPr marL="706438" lvl="1" indent="-184150" eaLnBrk="1" fontAlgn="auto" hangingPunct="1">
              <a:spcAft>
                <a:spcPts val="0"/>
              </a:spcAft>
              <a:buNone/>
              <a:defRPr/>
            </a:pPr>
            <a:endParaRPr lang="en-GB" sz="1800" dirty="0" smtClean="0"/>
          </a:p>
          <a:p>
            <a:pPr marL="450850" indent="-184150" eaLnBrk="1" fontAlgn="auto" hangingPunct="1">
              <a:spcAft>
                <a:spcPts val="0"/>
              </a:spcAft>
              <a:buSzPct val="100000"/>
              <a:buFont typeface="Wingdings" panose="05000000000000000000" pitchFamily="2" charset="2"/>
              <a:buChar char="Ø"/>
              <a:defRPr/>
            </a:pPr>
            <a:r>
              <a:rPr lang="en-GB" sz="1800" dirty="0" smtClean="0"/>
              <a:t>Promotion and strengthening of </a:t>
            </a:r>
          </a:p>
          <a:p>
            <a:pPr marL="450850" indent="-184150" eaLnBrk="1" fontAlgn="auto" hangingPunct="1">
              <a:spcAft>
                <a:spcPts val="0"/>
              </a:spcAft>
              <a:buSzPct val="100000"/>
              <a:buNone/>
              <a:defRPr/>
            </a:pPr>
            <a:r>
              <a:rPr lang="en-GB" sz="1800" dirty="0" smtClean="0"/>
              <a:t>	e-health in favour of the providers as well as the patients.</a:t>
            </a:r>
          </a:p>
          <a:p>
            <a:pPr marL="450850" indent="-184150" eaLnBrk="1" fontAlgn="auto" hangingPunct="1">
              <a:spcAft>
                <a:spcPts val="0"/>
              </a:spcAft>
              <a:buSzPct val="100000"/>
              <a:buFont typeface="Wingdings 3" pitchFamily="18" charset="2"/>
              <a:buNone/>
              <a:defRPr/>
            </a:pPr>
            <a:endParaRPr lang="en-GB" sz="1800" dirty="0" smtClean="0"/>
          </a:p>
          <a:p>
            <a:pPr marL="450850" indent="-184150" eaLnBrk="1" fontAlgn="auto" hangingPunct="1">
              <a:spcAft>
                <a:spcPts val="0"/>
              </a:spcAft>
              <a:buSzPct val="100000"/>
              <a:buFont typeface="Wingdings" panose="05000000000000000000" pitchFamily="2" charset="2"/>
              <a:buChar char="Ø"/>
              <a:defRPr/>
            </a:pPr>
            <a:r>
              <a:rPr lang="en-GB" sz="1800" dirty="0" smtClean="0"/>
              <a:t>Upgrading of e-Health services.</a:t>
            </a:r>
          </a:p>
          <a:p>
            <a:pPr marL="706438" lvl="1" indent="-184150" eaLnBrk="1" fontAlgn="auto" hangingPunct="1">
              <a:spcAft>
                <a:spcPts val="0"/>
              </a:spcAft>
              <a:buFont typeface="Verdana" pitchFamily="34" charset="0"/>
              <a:buNone/>
              <a:defRPr/>
            </a:pPr>
            <a:endParaRPr lang="en-GB" sz="1800" dirty="0" smtClean="0"/>
          </a:p>
          <a:p>
            <a:pPr marL="450850" indent="-184150" eaLnBrk="1" fontAlgn="auto" hangingPunct="1">
              <a:spcAft>
                <a:spcPts val="0"/>
              </a:spcAft>
              <a:buFont typeface="Wingdings 3" pitchFamily="18" charset="2"/>
              <a:buNone/>
              <a:defRPr/>
            </a:pPr>
            <a:endParaRPr lang="en-GB" sz="1800" dirty="0" smtClean="0"/>
          </a:p>
          <a:p>
            <a:pPr marL="450850" indent="-184150" eaLnBrk="1" fontAlgn="auto" hangingPunct="1">
              <a:spcAft>
                <a:spcPts val="0"/>
              </a:spcAft>
              <a:buFont typeface="Wingdings 3"/>
              <a:buNone/>
              <a:defRPr/>
            </a:pPr>
            <a:endParaRPr lang="el-GR" sz="1800" dirty="0"/>
          </a:p>
        </p:txBody>
      </p:sp>
      <p:sp>
        <p:nvSpPr>
          <p:cNvPr id="6" name="Date Placeholder 5"/>
          <p:cNvSpPr>
            <a:spLocks noGrp="1"/>
          </p:cNvSpPr>
          <p:nvPr>
            <p:ph type="dt" sz="quarter" idx="10"/>
          </p:nvPr>
        </p:nvSpPr>
        <p:spPr/>
        <p:txBody>
          <a:bodyPr/>
          <a:lstStyle/>
          <a:p>
            <a:pPr>
              <a:defRPr/>
            </a:pPr>
            <a:fld id="{F380BA5A-88EC-4521-9F9A-DDD9D97CFC1B}" type="datetime1">
              <a:rPr lang="el-GR"/>
              <a:pPr>
                <a:defRPr/>
              </a:pPr>
              <a:t>9/10/2014</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7" name="Slide Number Placeholder 6"/>
          <p:cNvSpPr>
            <a:spLocks noGrp="1"/>
          </p:cNvSpPr>
          <p:nvPr>
            <p:ph type="sldNum" sz="quarter" idx="12"/>
          </p:nvPr>
        </p:nvSpPr>
        <p:spPr/>
        <p:txBody>
          <a:bodyPr/>
          <a:lstStyle/>
          <a:p>
            <a:pPr>
              <a:defRPr/>
            </a:pPr>
            <a:fld id="{69B24BC1-F41C-48CC-879A-CA9C2FE7B1EA}" type="slidenum">
              <a:rPr lang="el-GR" smtClean="0"/>
              <a:pPr>
                <a:defRPr/>
              </a:pPr>
              <a:t>29</a:t>
            </a:fld>
            <a:endParaRPr lang="el-GR"/>
          </a:p>
        </p:txBody>
      </p:sp>
      <p:pic>
        <p:nvPicPr>
          <p:cNvPr id="37894"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7895"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37896" name="AutoShape 14" descr="data:image/jpeg;base64,/9j/4AAQSkZJRgABAQAAAQABAAD/2wCEAAkGBxMSERUUExQVFRUXFBUYEhQVFxAWFxUVFRcXFxoXFxQYHSggGBolGxUUITEhJSksLjEuFx8zODMsNygtLisBCgoKDg0OGxAQGywkHyQsLiwyLCwsLS0vLy0sMjQsLCwsLDQ3LSwsLyw0LCwsLCwsNDcsKywsLCwsLywsLCwsLP/AABEIAOAA4QMBIgACEQEDEQH/xAAbAAACAwEBAQAAAAAAAAAAAAAABQIDBAYBB//EAEwQAAIBAgQCBgUGCQoFBQAAAAECEQADBBIhMQVBBhMiUWFxIzKBkbEUQlKhwdEHM1NicnSStPAVJDRDVIKTlLPTFjXS1OFEY3ODpP/EABkBAQEBAQEBAAAAAAAAAAAAAAABAgMEBf/EACQRAQEAAgEDBAIDAAAAAAAAAAABAhEDEiExBBNBcSJRMsHw/9oADAMBAAIRAxEAPwD7jRRRQFFFFAUUUUBRRRQFFFFAUUUUBRRRQFFFFAUUUUBVGJv5dBv8KudoBPdSpnkyaD1mJ3qyzfK+I7qqooGqtIkV7WPA3Nx7RWygKKKKAooooCiiigKKKKAooooCiiigKKKKAooooCiiigKi7gCSYFSpPjcRmbwG330DBcYhMT75rRNc/NWnEsVyzp9ndQbr2PA0UT48v/NUjHN4e6sc1MqaDZdxeZSIg1mFCbV6TQAomok15NBosPDA1t+Ur3/GlU1YDQNlYHavaV27hUyKY2rgYSKCdFFFAUUUUBRRRQFFFFAUUUUBRRRQFeM0amhmAEnYb0kxeKLnw5D7T40DJseg5z5A1davq3qmf47q54mhbhBkGDQdBiXyox8DSCaZNi89lu8ASPbvSnNQWTUoPjVmAtBmE7TVzHXTbl4++gqw451cTUgBkkb5oMeU/dXE4rpHjPll6zbt2eqtsqqzLfLHMituGC7sdaDsa8JrmrnGMSurdQAN+zdme719fZUbPSVmtlwFgTPYcbRyzeNE26YmozXKYLpJdvDMnVKBydLs+YAfWtL8UxIKH0JVnthoFwHKzqp+foe0fbQdFNWWjpWcmrbJ0oq+r8Jcho5H41mBqVA2oqKNIB7xUqAooooCiiigKKKKAorPiMWF03Pd95rC+PflA9n30DailKcSYbgH6jTDDYlXGm/McxQZOL34AUc9T5cv48KVE1bjruZ2PjA9mlZiaD0tXk1EmkXTBA2HVWEq2JwasORVsTaBB8CCRQdCjETpuCD7ahB8aR/8L4L+zWv2atw/RDBsf6Najn2aDqsOhULy2186rVmAjq2PjNvv/SrBgui2DS4rJh7aOrAqwXVSNiK0XkxKsQGtEA6Eo+3sapVjQhbWQVlpCnKdlUToTXNYdP5ziDAnru9uVu3ymOZ99dOtlhbDOwZieQgAEbDUnlXEWcZHEbyfnz77dvWqlJfwiYsi4LYMACdO86yf45Vf0ZQtgbxMyqsRGswAaTdI74v32YHdjHlNfQeiuBBwZgespMaUHzbo/jGTEKT3jfx5V9E4oMuQCI621GgO9xda+ecQw5tYkhtwR7uRHfXYcY4ouXCwZz3cMJ8esQH4UHWFq9R4NVFqFOooGQqQqsVMGgZYQ9ge2rqz4H1fb91aKAooooCiiigKy4zEZdBufqrRceASeVJmckyeZoNFzCqN7gB7ufumsF24o7474HwmtPEClq6GMQ8TOmo00/jlXP8AS3pNh8K6C4YzmBr74HP4VZE2cYXJcfIGIMSJUQY7u1Xl2bbkA6g77Vk4diFFxCoJBIytps3mZ1rXxL8Y3n9gqKzs1QJoNRNAE0l6VH0Nv9bwX71ZpwaS9KvxNv8AW8F+9WaB1NMeHr2Z7z8KVzTThx7HtNBssntDzrNYxsjtetz0b37Vix2JvLdyqmZD1WuU6dsi5J8QUjuhieVZW4nehD1LScpZcrzBLgiSsLEL76BxbxDMjZhEXOyNuzH118h4hjWHHcQkGGAVTrBY2UO/v91fS3x1zMqhCQYlwlwAekCn1hp2ZP11O5w6yXzm1aLzOcpbLSBE5omYoOW4N+DsOA1y68nVgmUCfMgk19D4bwlbNsW1OgUgeVKgI208tKiznvPvNAi6XdC0uE3OtZToJgH4RXB8dzWb3DrDEFvldkkg6FReWCPOQa+p3e0IbUdx1+NZLvD7LMrtatsykFGKIWUgyCrESNQNqDXNW4X1vZWeavwfreyg3ipCoCpCgZ4Edn2mtFZMJiFgLt8K10BRRRQFFFFBi4lc2X2ml43q/GNLn3e6s5NBV01ZktpcChgrwwO8NzB5GRHtrieP3MFiyj37d3MhJUDQ+KkgwQe4mK7PifEusS4lxfRiBccD1TCuIEk6AqZj7aWcPxOEsiUVCYJ6x0usTAbXOwj5j7QOya1LNJoo4F0iuHHWQqZLP4oJILEPADGOYIXQcp76cce6PYe5iLjuLuZiJy4jGoNgNES4FG3IUwTpIpywV7RAU5LgBJAYAMdNmFQxF0sxY7neKlu1IT0Ww3df/wA3xD/eqJ6LYbuv/wCb4h/vU7NUYu4VRyNwrEeYBNQKeGcL6nEv1S3jaNlAZuYi8BdzuSPSOxByFduRHfV/HsJdu20VLVwkYjDOeyR2bd+27HXuVSa24G3iCCtp2KpEycONWGbnbkneTzrJxLit6wJuXHHl8nPwtUG/K35O5+w1aOHYoK/VsCpIzAMCNjE6+Yrm+CdK/lTulq/clAC8rZETIG9oTqDWzou5vXc9ztMbIJJ5klOQ09lA6xQvC4SgYrp9DRYE5QXgnNO6g6ntGADTeuYqXyqIE5Jydo5lAGjaDLmbXWefKmWKxSWxmuOiCYBdlUTvEsd9D7qxnjWG/tFj/Fs/9VBSzYjMRpl2DQm3WRMTv1evd7asx4JAAmSeVRbjWG/tFj/Ftf8AVUfldq6CLdy28CWCOjQPHKdK6cN1nKzn4KWZjqGJHgTy0qVm28znb9E5Y98T9fKtztbVTaygPlNwROiDeNI3B586mLYAB5EqB/eIA+Ir6fuyzvPDzdFl7PWcKssQABJJIAAG5JOwqFu8riVZWHepDCfMVXxJkh7bPk9GxZu1CJB7bMIyjQ6yNtDSvEWbUjPfXNmf5zTMW1JBNwkEQmpJHbIiDXys/wCV+3qng6rZg1gee3s/g0it8Ity0vZBLeqEULmAtypTNrpbGkzqa0rhLOXS8hGjHMUZW7bmXGYZgcwXxCAVlT4VMVRZcEQCDl0MEGCOR7j4VcKCYphg7siDy+FLhWnCNDD3UDGiiigwcd4kMNh7l8qXFtcxVYBbwE6e+kQ6V4mSP5MxEqYb0/DdDofy3iK2dP8A/l2J/wDjPxFUWr/pbq6ybk8tAFtDXXnP1GrIFp41iif+XX9z/X8O3nUfju+oNxnFRP8AJ1/ePx/Dv96meBxGj6NK3LpPq87jGN/CvGxc2gYP4xAdo9YTGvjV0ui/hmKXENeFyw1q5auKlxHa0xzG2lxWDW2Kk5XXWZG1ZL3HeHWybbX8OpQlSuZQUZSwI8CCz+UmtPRz0mJx7QVnEWDBiRODwxg1o6HoOpu/ruP/AHu9WUKG6S8O0PynD6GQc676a+Pqr7hUz0twP9rsftrXXm0Dy+IqkYaGBkx3Gg57D9J+HbtjLHl1i/XVuM6X8O6q4Bi8P6jwA6fRNdKXPeay8SuxZuEmB1bySYHqmg4ri3SkYK4VPz4P7IA+2ud450wtYhCCQD3024wmEvMDiLC3SIykksBMAgQNIygn6p2qi3wzhvLB2fajfatAn/BSJv4w/m2PrN37q7Do3w17y5lxF6xlRF9D1EsWAY5uttvoISIjc71mwN3DYcN1Fi3azZc3VqwzZZiYXlJ99MuiGJyIykSBbFwlZY9hVUgKoJY77eUUG7/hrNctvexOIvi05dLd35GUzlHtywSypMC43OmbcPs/krf7CfdVXC+L2sQH6ot2GC3A9u9aZWKhwClxVPqsp251tmgxtw6z+St/sJ91Sw+DQK+VFWVM5VUfAVoap4bQPP0dPEjWKsuqJthfCknCuIC7iXw2Qg2NS5IOfLAEjl6wPjFdUbifSX3isWFwllL926uQNcCZmESxXMNTz5V1vJtmYl+O4ajs2YnURAjmCJBIkHU6iJ2MistzhVsNnEzLE6IJLkMZyqJ1Ezvqab4gy5jXWqblonSuNaLBwtO9o1G49UlmKzE5ZZjvOsTGlTfhoYyXeZMnsScwCn5sAkIg7uztqTTFMPB1iK0SKDDg8ItvNlEZiSdFG+u4Anc6mTrvWoVHLXooJirrHrDzFUir8IJYUDOiiig5/p3bd8Dft21LuyHKqxLQRoJ50kTGgFyMLjRmuZ5ymdgup62YidNp13rqsY0sfDSsxoOctYxVUr8kxmU5pGQCQzZoJFzXcjWlfGek+Fw6Jbv2cTbJylM1qZFoiSArwDGUV2sV82/CtgutxWDtzllL0tEx2rddeHGZZ6rOeVk2Y9F+l+C63G3WvC0t3EI9sXuwxAw9lCcpmBmVh7KedCMSr2LjIZVsXjHVobKyXMVddWViIYFSDp31k6M9FsFhkzdWlx47V29lc+yRlQeQHjNOr/G7avlnlr3gRocoBIXT1mgdxNM5hvWOyW/LziHSLC2GyXryW25B5Ukd4kajxFT4bxvD4gsLF5LhUAsEMwDsTSTpDxrDtbC3BbuK4DBWyurA7ELBJ8CBHeRSP8HVm2uLxPVIyIbNohWM653mJkqNtCWjvrftT27ld/0x7n5dO30U1zeMS/ib2JsrdVLVvqV6s2wc4uIHYG5MrMkSBpUrt5UUs7BVAksxAAHiToKobiNsGCwB6w2zuBnFrrtTtHVgmduVed1QXooA2bq7cd3WYmZ7527tIqvinDUsIrGwjZr1m1Av4gQb11LQPq8s8+yr24nZEDrUJKhlUMpZkYwGVQZKzzGlVYbjWHuMFS9bZmEoMy9sS47H0iDaeQNo1ig3DgSD+pT/AB8T91aODcJWwp5sZ74VZkIs6kDSSdSR5AKBxuxmK9ZBFzqwWDKrXMxXIrkZWYMCCAd6kOM4clAL1ti85MrK2YhkQgFTE5riaePgaDVwM/zviH6xY/c8PTqa55uKWAMxvWgM5STctgZxoUmfWGgjet9j1hQMZoGu1FlMx+Nch0r6b3sJizh7WHW4oS209vMOsOWSBoFBiT41ZNjrwDMVpFoV8qxv4UsVauNbuYS0roxVgWu6Hw01BEEHmCDsaob8LuIgn5NZ/buV09nNnqj62qxNelqqs3Myq3eoPvE16Wrk0mTUZqstXhagszV6DVGevUuRQaRW/AW9z7BWAU4TYeVBKiiigV3j2j5mqoq26O0fM1WKD0CuL6e4HPesPzVHA9pX7q7WvJrfHn0ZbZzx6pp8LxvTK4mINu3cEWpV0zaOT62qnMI0AIIIOar7/S9inZKWFJJJBDOWJkw0DXxAnxr7RfuhFZjsqljG8ASY91Zv5RSSGlGBUFWykjNt6hIg98xqBvpXpx9TjPOE24Z8Fy8Zdnww8QZpKnIDq1x9bjeMHbzMmuv/AATMnX4nKSx6u3mYmSe025r6EOJ2zGp7TZVBBEtmyaE6HXu5AkTFajXPk9ReSarXHwTC7jmuJYBL9s27nqkqdI0KMHU6ggwyjQgjvFYr/RrDOCDbGpMkZQ0Gx8ny5onL1fKd9a6w2F+iPcKVcP1xOLU6qpsZAdlzWgTA5Sda87uU/wDD1rMjS4yKFUAoF0LEnKFgEl2nLAOmmgi+xwlFYMCxIyxJGyG8VGg2HXuPYPb0JtL9Ee4Un6TNktIU7JOKwakjQlXxNpWXyKkg+BoMY4LbF1roZ85ZWmV0hs2WSJZdSIacoJC5RVGG6N2Uyw1w5XDyzAliGsOMxjXXDWTO5ymSZM9Qba9w91RKDuFBzlvo9ZW2bYz5SjJqwkI1sWgoMbBAADv3k01bP/VhS/zQ5YLPiVBIG/KsvCbpbE41WMql60EB2UHDWGIA5AszHzNOsIozjQc/hQZbS8QX5mDP/wBuK/2q5Pi3B71zHvcxAVA1lFz2OtuouRgwzIQrMDBBAHMHlX0g1EheYreGUm9s5b+HCdIujtrFWbXVCziLwnOzMcNiH07KIp2AGY5XnbzNclxD8HxCg2bmeQc1ogm5aIWWV2t5kkQZMrrAiSK+yXbVtt1mNjsQe9WBkHxFVX1ZhkNxykjMCqliPo9ZvlOxkEnvrrx8vRe13P1WMsbkjh9EUdyqPcBSvE3L6scoLZmYCcsaK7LAzwBoATC+TEyGj1W0153Uue7iBMKDp2R2Y9VPWJafWNz9kctTXfuYmYUKRr2uwCO0QNCea6+ceILEzUC1Bkwd2+W9IAF1+hJ1gbHTSCfEHkRG4NVRNWYXVx5/CgZIIA8qcpsPKlAFOBQe0UUUC7FLDH31Qa245Nj7DWM0FOMxGRMwGbVAB2t3dU+aCfncgaxjiwkqyMCN4DkDsBxOYKVmSBIGo5SK3XbYYEMAwO4IBB8waqGEt6ejTQEDspoCIIGmxGnlQZbuPVusttbuadlh6PUMikiQ2mjkb/NPhWHFmxo5F0AsSXDFi4tE6ElixWQRHlMCKb/JLcEdWkGJGVIOWAJEaxAjugV4cJbmerSZJnKsydzMbmgVzZzgdU+ZSuQZj65uXFhRmy6OrbmNT5nSnFkb1Qx7JYaKJUMUkSR84FdYM+GtanwtszKIc2rSq9o95019tVrgrYLEIJf151zDug8tdtqDL/LCEKQrkNrMAdnIXLRPIDUb66TWfhn9Lxn6WH/0RTFMJbWYRRO8KNdIjyiRHcaWcNP87xn6WH/0RQNiaSdLT6G3+uYH97s05JpJ0sPobf63gf3uzQOSagTWfid827N11jMlt2WdpVSRPhIrlejPG8VisLfvtcs2+ruLbUCy7yxUOxb0o7IDr7jWphbNho/DcUl+/csXrAW86OVu2brspS1btaMt5RB6ududT6riH5fCf5bE/wDcVx69O3P/AKm2PPA4j7MQa8PTi5yxWG/vYPiA+DNXScGf+2O9sNxFtOvwQP6tidf/ANNWGzxH8vgv8rif+5riuG9IsViLiWrOKwBdyQqmzxBZgE6SByBO/KmHR3pBjHx13DYhrLC3bLBrIuAMQ6L85jp2mBEbis3jsHTWbXEM65r2DK5hmAw2JBInWCcSYPsNZePdIcZZvMrkJbkwUVSVHexaZHeREcxGtOreLBZdDuKaca4St9e5h6rfx8axEs25TD8WvHUX2PnlI90U7wXSBtBdWfz0+1fumvn/ABEtg7vVsjjuAAyn9E7fZ3RtWnC8Uuttabwkqv2z9Vb1K47sr6c+IV7TlGDDK23kd+6uYbSocJweKY52AtKN9GllGpBLRoRI0B3pq1pTuAaxZp2xts7lq2mOwP8AHjTDB4fLqdz9VXAVMVFW4dZYedNKw4BNSe6t1AUUUUHjLIg0tvWip+BpnXjKCINAoIqJq11gkVWRQQqJqZFRIoPK4n8KvEb1jC2WsXHtscSqsyGCV6q6YnulQfZXakUg6YYW3csoLiK4F0EBgDByuJE84J99WeSvmvC+I8Quj+lX/wBtqMTiMXbd8uLcXGg3O3cLEKsAlVBJgDkNOdZOIPcCPd6xbeFF67Zz21YSbbZQ3VWu2M2kdpBqJOomux0g4bbbsYe/iHM5swXK7li09QWyyYDDskgEcwTXqy5+PXTjjPuvFh6fl6urPO/U8NlrjeKt4rDKcc98Pcw5YI8oM9wKyOZIJEHQbgg6TFfSOl34pP1zBfvdmuS4fbtXWt3Dw82znQh3XDBkOcQSCwcEaHQeU13vFOHJfQ27gbKWVuyzowZGDqyuhBBDKDIPKvNlr4eyb13Z+Pn+a4g/+xe/02pZwzguBs8OtWLpBTEBL90PcuKWuZLbEgp6oHYESBEb61DjvRy2uFvkXcXpYukA4vGkaW2Oqm5BHga5jp3eRMHgIzEtbuKSBbMMbVkssPplOSueeWUx/FqHN3o/wdiyoLbEGBGNcE+Yd+zzqV7oDw8oWVriuAfQjE4YsSDES8ge06c6+Ri5+aRER6FBGVo+aeWx8YOoOm7gCC5da2WCh7N4dpLokhgYEHKWnflI51nP1HJjjvayPqnAOhtjDXkxKfKc1rMVV3wjISyMupt6/OO3OsHRfh18cRu3Lzq4uWbuQq7MQou2sqkEDLClRAJ2pl0SuF8Jm69X9K+bJCpc9EuiLAka5tZI8hVXQ9gb8gz2MSORMi9aBmPHSuvDy5Z425foy7OutWoM8xWq9xW4sbsSYAAt7wTzjkDVYFeXLIYQZ3kQWBB7wQQRuffUZUvxO3fyhwrkGAGtB4aSDHZI0KsCRoI1NWWuM200VguimEtGIZS49VIHZBPkD3GsGHuW9zaKmM8AkZVUAyc2UQS+sSpLEydTXlvFYcAxbbWZ7I+ZbJYan5tu4R3QYE0DF+kaFC3WFlhpyozaKATsv5yx3yIrWKW2jZcm1kY/jF1By5UYK0MT6oYKoA2gaAQaZgUHoqSivBW3B2PnH2ffQaLFvKI99WUUUBRRRQFFFFBlxlmdRvzrEab1mvYUHUafCgXkVEitnyNvCi7hQqE7nT2a0GIikPTBosoT+VEz+i9PyKyjHpJBbLqwluyGyNlaCd4arB8lv9HUY3XtYl7b3vx6uVuWr3azRdTQkTz389ZnhukCYLKmJwq4cCVS/h1V7LAksQCvaQEknL9Qr6uMfaJyi6mYNlIzrOYGMsTvOkV4cdb36xNvpLtMd/eKbHBYXilm8VNq6jjOnqspPrDcbj2137jWo/LLcx1iTMAZlme7fvqVtwwlSCO8EEUt2FvSMfzPE/q97/Tak9prdzC2DfwvWotmwcP2MTJDW1zE9ggbD311LuBuQNCfYIk/WPfXgvLE5hvG/OQseckCO81nKTKaqy6chieG8NGc/JIC5Orbq7im7Iy/1idkgaa8qMLwXh9o5rbm16OQ4fCrpoeqGgObQaeG9dlm8f4/g0T4849vdXK8GN8r1OewOEwyYcNZIy9p1BKzmYC3J1OsLG+s86VdEuGrbxpdDAOHugoZ9Y3kuM0k82uNpygeQ7bTw8dv45j30M4G5A1A17zoB5kke8V1450TUS3b0CpAUKR31OKqM4wVuI6tI1IGRN20J25jfvqxcMg0CKBrAyrpIg8uYAHlW3EYYqAfAT4GqAKDyxhlzdlVBY6kAAkmJJI32HuFbBgW7x9dSwFn5x9lbqDPZwgG+p+qtFFFAUUUUBRRRQFFFFAUUUUBUbiyCO8VKigTssVgu8Jtv6wLQzMoJkKXJLQPEk+XKK6C/hg2uxryxhQpk6nl4UCP5Cmuh1JY6tuSpP1ovuqheE2xEZhBkEMQZnNPjrr3fVTfFWsreB2qmKBc3CkLZu1zkZmgy4ua84zgn+95Vow2GW2oVRAGw0568q0RRFBnvYYMVJ+awYRzjWD4SFPmorBb4Gim3DP6MgqOxqQSe1A11JptFehaBRjeDhyzBoZhEEIV1idIM7VZb4QgiCRDBtMok53c8uZcz5CmUV6FoFlzg1smRIOfPICbh7r6yNRN5vcKj/IdvKFBYAFT8zdXd5Om83CJ8BT61gid9O6vGwbd0+0fbQLMFgFtkkakgAkhRopYjYD6RpngrGYydh8anawJPraD663ooAgbUARVXyVJmPj8KuooCiiigKKKKAooooCiiigKKKKAooooCiiigKKKKCu9aDCPdS17ZBg02qFy2G3oFUV5FbHwZ5H314uDPMj40GQLTHCYfKJO5+rwqdmwF8++raCLWwdwD7BQqAbADyqVFAUUUUBRRRQFFFFAUUUUBRRRQFFFFAUUUUH/2Q=="/>
          <p:cNvSpPr>
            <a:spLocks noChangeAspect="1" noChangeArrowheads="1"/>
          </p:cNvSpPr>
          <p:nvPr/>
        </p:nvSpPr>
        <p:spPr bwMode="auto">
          <a:xfrm>
            <a:off x="155575" y="-1790700"/>
            <a:ext cx="3771900" cy="3743325"/>
          </a:xfrm>
          <a:prstGeom prst="rect">
            <a:avLst/>
          </a:prstGeom>
          <a:noFill/>
          <a:ln w="9525">
            <a:noFill/>
            <a:miter lim="800000"/>
            <a:headEnd/>
            <a:tailEnd/>
          </a:ln>
        </p:spPr>
        <p:txBody>
          <a:bodyPr/>
          <a:lstStyle/>
          <a:p>
            <a:endParaRPr lang="el-GR"/>
          </a:p>
        </p:txBody>
      </p:sp>
      <p:sp>
        <p:nvSpPr>
          <p:cNvPr id="16" name="Rectangle 15"/>
          <p:cNvSpPr/>
          <p:nvPr/>
        </p:nvSpPr>
        <p:spPr>
          <a:xfrm>
            <a:off x="642910" y="1214422"/>
            <a:ext cx="7529541" cy="461665"/>
          </a:xfrm>
          <a:prstGeom prst="rect">
            <a:avLst/>
          </a:prstGeom>
        </p:spPr>
        <p:txBody>
          <a:bodyPr wrap="square">
            <a:spAutoFit/>
          </a:bodyPr>
          <a:lstStyle/>
          <a:p>
            <a:pPr>
              <a:defRPr/>
            </a:pPr>
            <a:r>
              <a:rPr lang="en-US" b="1" dirty="0">
                <a:solidFill>
                  <a:schemeClr val="accent1">
                    <a:lumMod val="75000"/>
                  </a:schemeClr>
                </a:solidFill>
                <a:effectLst>
                  <a:outerShdw blurRad="38100" dist="38100" dir="2700000" algn="tl">
                    <a:srgbClr val="000000">
                      <a:alpha val="43137"/>
                    </a:srgbClr>
                  </a:outerShdw>
                </a:effectLst>
                <a:latin typeface="Arial" charset="0"/>
              </a:rPr>
              <a:t> </a:t>
            </a:r>
            <a:r>
              <a:rPr lang="en-US" sz="2400" b="1" dirty="0">
                <a:solidFill>
                  <a:schemeClr val="accent1">
                    <a:lumMod val="75000"/>
                  </a:schemeClr>
                </a:solidFill>
                <a:effectLst>
                  <a:outerShdw blurRad="38100" dist="38100" dir="2700000" algn="tl">
                    <a:srgbClr val="000000">
                      <a:alpha val="43137"/>
                    </a:srgbClr>
                  </a:outerShdw>
                </a:effectLst>
                <a:latin typeface="Arial" charset="0"/>
              </a:rPr>
              <a:t>III. Strengthening and upgrading e-Health</a:t>
            </a:r>
            <a:endParaRPr lang="el-GR" sz="2400" dirty="0">
              <a:latin typeface="Arial" charset="0"/>
            </a:endParaRPr>
          </a:p>
        </p:txBody>
      </p:sp>
      <p:pic>
        <p:nvPicPr>
          <p:cNvPr id="37898" name="Picture 16" descr="https://encrypted-tbn3.gstatic.com/images?q=tbn:ANd9GcRqxflNC7jD5MS-aQnq9U1elukkw8g5a7EkzpTDRmd9zFT8_BZEqw"/>
          <p:cNvPicPr>
            <a:picLocks noChangeAspect="1" noChangeArrowheads="1"/>
          </p:cNvPicPr>
          <p:nvPr/>
        </p:nvPicPr>
        <p:blipFill>
          <a:blip r:embed="rId5" cstate="print"/>
          <a:srcRect/>
          <a:stretch>
            <a:fillRect/>
          </a:stretch>
        </p:blipFill>
        <p:spPr bwMode="auto">
          <a:xfrm>
            <a:off x="5143504" y="2357430"/>
            <a:ext cx="3470271"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5576" y="2924944"/>
            <a:ext cx="7772400" cy="1829761"/>
          </a:xfrm>
        </p:spPr>
        <p:txBody>
          <a:bodyPr>
            <a:normAutofit fontScale="90000"/>
          </a:bodyPr>
          <a:lstStyle/>
          <a:p>
            <a:pPr eaLnBrk="1" fontAlgn="auto" hangingPunct="1">
              <a:spcAft>
                <a:spcPts val="0"/>
              </a:spcAft>
              <a:defRPr/>
            </a:pPr>
            <a:r>
              <a:rPr lang="en-US" sz="4700" dirty="0" smtClean="0">
                <a:solidFill>
                  <a:schemeClr val="tx1"/>
                </a:solidFill>
              </a:rPr>
              <a:t/>
            </a:r>
            <a:br>
              <a:rPr lang="en-US" sz="4700" dirty="0" smtClean="0">
                <a:solidFill>
                  <a:schemeClr val="tx1"/>
                </a:solidFill>
              </a:rPr>
            </a:br>
            <a:r>
              <a:rPr lang="en-US" sz="4700" dirty="0" smtClean="0">
                <a:solidFill>
                  <a:schemeClr val="tx1"/>
                </a:solidFill>
              </a:rPr>
              <a:t/>
            </a:r>
            <a:br>
              <a:rPr lang="en-US" sz="4700" dirty="0" smtClean="0">
                <a:solidFill>
                  <a:schemeClr val="tx1"/>
                </a:solidFill>
              </a:rPr>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3600" dirty="0" smtClean="0"/>
              <a:t>A. Introduction </a:t>
            </a:r>
            <a:br>
              <a:rPr lang="en-US" sz="3600" dirty="0" smtClean="0"/>
            </a:br>
            <a:r>
              <a:rPr lang="en-US" sz="4400" dirty="0" smtClean="0"/>
              <a:t/>
            </a:r>
            <a:br>
              <a:rPr lang="en-US" sz="4400" dirty="0" smtClean="0"/>
            </a:br>
            <a:endParaRPr lang="el-GR" sz="4400" dirty="0"/>
          </a:p>
        </p:txBody>
      </p:sp>
      <p:pic>
        <p:nvPicPr>
          <p:cNvPr id="11267"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285860"/>
            <a:ext cx="8229600" cy="4643438"/>
          </a:xfrm>
        </p:spPr>
        <p:txBody>
          <a:bodyPr>
            <a:normAutofit/>
          </a:bodyPr>
          <a:lstStyle/>
          <a:p>
            <a:pPr marL="92075" indent="0" eaLnBrk="1" fontAlgn="auto" hangingPunct="1">
              <a:spcAft>
                <a:spcPts val="0"/>
              </a:spcAft>
              <a:buFont typeface="Wingdings 3"/>
              <a:buNone/>
              <a:defRPr/>
            </a:pPr>
            <a:r>
              <a:rPr lang="en-US" sz="2400" b="1" dirty="0" smtClean="0">
                <a:solidFill>
                  <a:schemeClr val="accent1">
                    <a:lumMod val="75000"/>
                  </a:schemeClr>
                </a:solidFill>
                <a:effectLst>
                  <a:outerShdw blurRad="38100" dist="38100" dir="2700000" algn="tl">
                    <a:srgbClr val="000000">
                      <a:alpha val="43137"/>
                    </a:srgbClr>
                  </a:outerShdw>
                </a:effectLst>
              </a:rPr>
              <a:t>IV. Restructuring of the Ministry of Health </a:t>
            </a: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endParaRPr lang="en-US" sz="2400" dirty="0" smtClean="0"/>
          </a:p>
          <a:p>
            <a:pPr marL="450850" indent="-184150" eaLnBrk="1" fontAlgn="auto" hangingPunct="1">
              <a:spcAft>
                <a:spcPts val="0"/>
              </a:spcAft>
              <a:buFont typeface="Wingdings" panose="05000000000000000000" pitchFamily="2" charset="2"/>
              <a:buChar char="Ø"/>
              <a:defRPr/>
            </a:pPr>
            <a:r>
              <a:rPr lang="en-GB" sz="2000" dirty="0" smtClean="0"/>
              <a:t>Swift to a new , modern organisation.</a:t>
            </a:r>
          </a:p>
          <a:p>
            <a:pPr marL="450850" indent="-184150" eaLnBrk="1" fontAlgn="auto" hangingPunct="1">
              <a:spcAft>
                <a:spcPts val="0"/>
              </a:spcAft>
              <a:buFont typeface="Wingdings 3" pitchFamily="18" charset="2"/>
              <a:buNone/>
              <a:defRPr/>
            </a:pPr>
            <a:endParaRPr lang="en-GB" sz="1400" dirty="0" smtClean="0"/>
          </a:p>
          <a:p>
            <a:pPr marL="450850" indent="-184150" eaLnBrk="1" fontAlgn="auto" hangingPunct="1">
              <a:spcAft>
                <a:spcPts val="0"/>
              </a:spcAft>
              <a:buFont typeface="Wingdings" panose="05000000000000000000" pitchFamily="2" charset="2"/>
              <a:buChar char="Ø"/>
              <a:defRPr/>
            </a:pPr>
            <a:r>
              <a:rPr lang="en-GB" sz="2000" dirty="0" smtClean="0"/>
              <a:t>Simplification of procedures.</a:t>
            </a:r>
          </a:p>
          <a:p>
            <a:pPr marL="450850" indent="-184150" eaLnBrk="1" fontAlgn="auto" hangingPunct="1">
              <a:spcAft>
                <a:spcPts val="0"/>
              </a:spcAft>
              <a:buFont typeface="Wingdings 3" pitchFamily="18" charset="2"/>
              <a:buNone/>
              <a:defRPr/>
            </a:pPr>
            <a:endParaRPr lang="en-GB" sz="1400" dirty="0" smtClean="0"/>
          </a:p>
          <a:p>
            <a:pPr marL="450850" indent="-184150" eaLnBrk="1" fontAlgn="auto" hangingPunct="1">
              <a:spcAft>
                <a:spcPts val="0"/>
              </a:spcAft>
              <a:buFont typeface="Wingdings" panose="05000000000000000000" pitchFamily="2" charset="2"/>
              <a:buChar char="Ø"/>
              <a:defRPr/>
            </a:pPr>
            <a:r>
              <a:rPr lang="en-GB" sz="2000" dirty="0" smtClean="0"/>
              <a:t>Efficiency of Results.</a:t>
            </a:r>
          </a:p>
          <a:p>
            <a:pPr marL="450850" indent="-184150" eaLnBrk="1" fontAlgn="auto" hangingPunct="1">
              <a:spcAft>
                <a:spcPts val="0"/>
              </a:spcAft>
              <a:buFont typeface="Wingdings 3"/>
              <a:buNone/>
              <a:defRPr/>
            </a:pPr>
            <a:endParaRPr lang="en-GB" sz="1400" dirty="0" smtClean="0"/>
          </a:p>
          <a:p>
            <a:pPr marL="450850" indent="-184150" algn="just" eaLnBrk="1" fontAlgn="auto" hangingPunct="1">
              <a:spcAft>
                <a:spcPts val="0"/>
              </a:spcAft>
              <a:buFont typeface="Wingdings" panose="05000000000000000000" pitchFamily="2" charset="2"/>
              <a:buChar char="Ø"/>
              <a:defRPr/>
            </a:pPr>
            <a:r>
              <a:rPr lang="en-GB" sz="2000" dirty="0" smtClean="0"/>
              <a:t>Establishment of an organizational structure able to respond to the needs of the new healthcare system featuring the implementation of NHS and the </a:t>
            </a:r>
            <a:r>
              <a:rPr lang="en-GB" sz="2000" dirty="0" err="1" smtClean="0"/>
              <a:t>autonomization</a:t>
            </a:r>
            <a:r>
              <a:rPr lang="en-GB" sz="2000" dirty="0" smtClean="0"/>
              <a:t> of public hospitals and other public health facilities.</a:t>
            </a:r>
          </a:p>
          <a:p>
            <a:pPr marL="450850" indent="-184150" eaLnBrk="1" fontAlgn="auto" hangingPunct="1">
              <a:spcAft>
                <a:spcPts val="0"/>
              </a:spcAft>
              <a:buFont typeface="Wingdings 3"/>
              <a:buNone/>
              <a:defRPr/>
            </a:pPr>
            <a:endParaRPr lang="el-GR" sz="2000" dirty="0"/>
          </a:p>
        </p:txBody>
      </p:sp>
      <p:pic>
        <p:nvPicPr>
          <p:cNvPr id="38915"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38917" name="Picture 2"/>
          <p:cNvPicPr>
            <a:picLocks noChangeAspect="1" noChangeArrowheads="1"/>
          </p:cNvPicPr>
          <p:nvPr/>
        </p:nvPicPr>
        <p:blipFill>
          <a:blip r:embed="rId5" cstate="print"/>
          <a:srcRect/>
          <a:stretch>
            <a:fillRect/>
          </a:stretch>
        </p:blipFill>
        <p:spPr bwMode="auto">
          <a:xfrm>
            <a:off x="5643570" y="1785926"/>
            <a:ext cx="3143250" cy="2071688"/>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F380BA5A-88EC-4521-9F9A-DDD9D97CFC1B}"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75EAB169-34B3-4CAC-BCCD-E1BB24C2A3F3}" type="slidenum">
              <a:rPr lang="el-GR" smtClean="0"/>
              <a:pPr>
                <a:defRPr/>
              </a:pPr>
              <a:t>30</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5" y="1571625"/>
            <a:ext cx="8229600" cy="4435475"/>
          </a:xfrm>
        </p:spPr>
        <p:txBody>
          <a:bodyPr>
            <a:normAutofit/>
          </a:bodyPr>
          <a:lstStyle/>
          <a:p>
            <a:pPr marL="263525" indent="-153988" eaLnBrk="1" fontAlgn="auto" hangingPunct="1">
              <a:spcAft>
                <a:spcPts val="0"/>
              </a:spcAft>
              <a:buFontTx/>
              <a:buChar char="-"/>
              <a:defRPr/>
            </a:pPr>
            <a:endParaRPr lang="en-US" sz="400" dirty="0" smtClean="0"/>
          </a:p>
          <a:p>
            <a:pPr marL="263525" indent="-153988" eaLnBrk="1" fontAlgn="auto" hangingPunct="1">
              <a:spcAft>
                <a:spcPts val="0"/>
              </a:spcAft>
              <a:buFontTx/>
              <a:buChar char="-"/>
              <a:defRPr/>
            </a:pPr>
            <a:r>
              <a:rPr lang="en-US" sz="1400" dirty="0" smtClean="0"/>
              <a:t> </a:t>
            </a:r>
            <a:endParaRPr lang="en-US"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n-US"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None/>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None/>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n-US"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365760" indent="-256032" eaLnBrk="1" fontAlgn="t" hangingPunct="1">
              <a:spcAft>
                <a:spcPts val="0"/>
              </a:spcAft>
              <a:buFont typeface="Wingdings 3"/>
              <a:buChar char=""/>
              <a:defRPr/>
            </a:pPr>
            <a:endParaRPr lang="el-GR"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n-US" sz="1600" dirty="0" smtClean="0"/>
          </a:p>
          <a:p>
            <a:pPr marL="87313" indent="22225" eaLnBrk="1" fontAlgn="auto" hangingPunct="1">
              <a:spcAft>
                <a:spcPts val="0"/>
              </a:spcAft>
              <a:buFont typeface="Wingdings 3"/>
              <a:buNone/>
              <a:defRPr/>
            </a:pPr>
            <a:endParaRPr lang="el-GR" dirty="0"/>
          </a:p>
        </p:txBody>
      </p:sp>
      <p:pic>
        <p:nvPicPr>
          <p:cNvPr id="39939"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39940"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39941" name="Picture 10" descr="http://cyprushealthtravel.com/assets/media/PICTURES/Clinics/Bank%20of%20Cyprus%20Oncology%20Center/154.jpg"/>
          <p:cNvPicPr>
            <a:picLocks noChangeAspect="1" noChangeArrowheads="1"/>
          </p:cNvPicPr>
          <p:nvPr/>
        </p:nvPicPr>
        <p:blipFill>
          <a:blip r:embed="rId5" cstate="print"/>
          <a:srcRect/>
          <a:stretch>
            <a:fillRect/>
          </a:stretch>
        </p:blipFill>
        <p:spPr bwMode="auto">
          <a:xfrm>
            <a:off x="1116013" y="1773238"/>
            <a:ext cx="2786062" cy="2000250"/>
          </a:xfrm>
          <a:prstGeom prst="rect">
            <a:avLst/>
          </a:prstGeom>
          <a:noFill/>
          <a:ln w="9525">
            <a:noFill/>
            <a:miter lim="800000"/>
            <a:headEnd/>
            <a:tailEnd/>
          </a:ln>
        </p:spPr>
      </p:pic>
      <p:pic>
        <p:nvPicPr>
          <p:cNvPr id="39942" name="Picture 12" descr="https://encrypted-tbn1.gstatic.com/images?q=tbn:ANd9GcTenbH6-_AfekbnRt0VH9Np44MPDLGUl6R-7r32No7hbITFbMoMdA"/>
          <p:cNvPicPr>
            <a:picLocks noChangeAspect="1" noChangeArrowheads="1"/>
          </p:cNvPicPr>
          <p:nvPr/>
        </p:nvPicPr>
        <p:blipFill>
          <a:blip r:embed="rId6" cstate="print"/>
          <a:srcRect/>
          <a:stretch>
            <a:fillRect/>
          </a:stretch>
        </p:blipFill>
        <p:spPr bwMode="auto">
          <a:xfrm>
            <a:off x="4859338" y="1844675"/>
            <a:ext cx="2927350" cy="2000250"/>
          </a:xfrm>
          <a:prstGeom prst="rect">
            <a:avLst/>
          </a:prstGeom>
          <a:noFill/>
          <a:ln w="9525">
            <a:noFill/>
            <a:miter lim="800000"/>
            <a:headEnd/>
            <a:tailEnd/>
          </a:ln>
        </p:spPr>
      </p:pic>
      <p:sp>
        <p:nvSpPr>
          <p:cNvPr id="39943" name="AutoShape 2" descr="data:image/jpeg;base64,/9j/4AAQSkZJRgABAQAAAQABAAD/2wCEAAkGBxQTEhUUExQWFhUXGBkXGBcYFxgdGBYVGBgYGBkYGBgYHyghGhwlGxwcITEhJSksLi4uFx8zODQtNygtLisBCgoKDg0OGxAQGy0kICQ0LCwsLDQtLTQtLCwsLCwsLCwsLCwsLCwsLCwsLCwsLCwsLCwsLCwsLCwsLCwsLCwsLP/AABEIALcBEwMBIgACEQEDEQH/xAAcAAAABwEBAAAAAAAAAAAAAAAAAQIDBAUGBwj/xABGEAABAwIEAwUDCQQJBAMBAAABAgMRACEEEjFBBSJRBhMyYXGBkaEUI0JSYrHB0fAHM3LhFSRDc4KSk9LxU7KzwjSDohb/xAAaAQADAQEBAQAAAAAAAAAAAAAAAQIDBAUG/8QAMxEAAgIBAwEFBgYBBQAAAAAAAAECEQMSITEEE0FRofAiI0JhkdEFFHGBseEyJDNSwfH/2gAMAwEAAhEDEQA/ALzLQil5aPLX0R8tpG4oRTmWhloDSIihFOZaEUBpG4oU5loRQGkbihFOxQigKGqEU7FFFMVDcUIpzLQy0BQ3QinMtDLQFDcUIpzLQy0BQ3QinMtFloChEUUU5loZaQ6G4oRTmWhloChuKLLTmWhloHTG8tFlp3LRRRYUN5aEU5FCKdhQ1FCnYoopWOhuiinctJ7uixjcUKcy0KdgSYoRThFCKysqhvLR5acy0MtFhQ3loZacy0eWiwoay0eWnMtDLRYUN5aGWnMtDLTsKG8tFlp3LQy0agoay0MtO5aEUWLSNZaGWnctDLRqDSNhFFlqQlowbHbajGGV9U1HaxXLRp2M3wmRctDLUwYJfT4ijRglETb31L6nEviRa6XK/hf0IWWhlqwHDj1FE5ggkEqVAAJNthWb63Cvi/ktdFmfw/wQMtFlqRxJbOHALzuQHSQb+4GoquMYQAELWoESMrbht7E+YtUvrcfz+ha6DL8vqKihFJTxdgiUtYhWmjK5M+sUEcTJ8OCxJ81JSn71VL66Hg/X7lr8Pn4rz+wqKEUoYt+DlwJmYAU62ARe5N422Op6US3caSoJwrIH0Sp2Z6EhKbbVm+vX/HzRa/Dn3y8gslH3J6H3UojHGeXCo6czhgXsbCTpfy0paBiAIU8xOVQkJPjJGQgFWgTMjcmpf4hLuivqaL8Oj3y8hv5Mr6ppQwiun3VFTw7EE83EJ8kNND4i9SsDgS24FLxLzmoCVCEGdJhO219/SpfW5e5L6Ma6DD3t/VDbjRBg60gpqx4mjmSeqQfiR+FQor0MWTXBSfeedmxqE3Fdw1FFTsUda2ZaSRFHFLy0eWsrNtI3FHFSMOjmFWGdA3H69K5s3U9m6qzpw9N2ituioCD0pYYV9U+6pznEmk+JwD1t99MI47h1ZsrqVZBmVlUg5U9VQbDzNc762fdE3XRY++Q0MIrp91LGBV5e+op7X4SDldSrKJMc0CQmeSdyB7ajq7a4eCQFqgTZtzSYtKBvS/M53wl6/cr8rgXLfr9i0HDz1FKHD/tfCq3hnagPlwNNOShBcIUkAqAnwgqubHWKgN9tSskJZV4VKEra5spAMZVq61Pa9QxrD067jSDh46mlfIE+dY1jtu64UZGk/OZ8nzgOYoHk31tRcD7XP4h5lBDaUOqWJSXCrkRmMSEjcbUv9Q/iHWBfCbYYJHT4mjGGT9UVz7jnajEsu4hvOkdwtKDDajOdUJgqdg21sKi8U43iEu4lHe2ZSFCG2tFKbAEkG8L18jSWPLLmTL1448RXr9jpuRI2SPdSS8gfST7xXKn8fiCoAPPXwwfhCkpv3WbLyIBkkazvpVrxDvf6Lw7ye+LpWtKgFu5iCCqVZCCSIi/Wk+mfexrqPBHQO/T19wJ+6ml49saqj1kffXLcZw93JjAErWUOtBvMXFZoW4lXiVplk2jamxwlYcR82gD5KSswizxw6zllRtzkCj8tHxD8xI6XiO0WGR4nWx/9jf3FVNYntBh2YS64lCtQFKAJE7DX4Vy5zDrS3hsymUq7xZdEtXSFN5fD9mdOtbv9oLHzmDKXEtxmLgKykqT3oiw8Vgoe2qfTxVE9vNkxXbHC5SoOJUAQDlDhgqzQICPsn3VGc7YsK5cjqgoHRpyCLzcgRoaxreHBYxkvR3jrZQR3pyALcVGlrWtapOGZbGIwiy5PdNIBHdr5ykKkyRAmd72qlggJ5p+JeL7atJTIYegH6bYF1EqN1uetTMd2qW0hlRaJ71tK0wtpI5gDl51aiRpIuK589gWe4LSVLVLqF8qEp8KHExzK859la/tG218nwAWHPm2QUgZNCG7Ek68m3Wq7GGxPaS8R9XbB0h2GwC0JUC6j64QZyoMRNQcT2zfCELysgLzZSVvGcpAPgQN/SmEIQPlay2v5wXBWm+Z1JMQkxfrUTEZCy0juCQjvIHeKnmUFHRF/5VaxY/Ah5JeJPf7TYnvHWwplJaC1KEPkhKOsqAJuLDrT2E4q+vBO4kuglDkGGUnlllMBK1a5lzM/zj4jDS484hjnc7xCjzqlJV0mL5Rp1qdwthacE833IlTngLa4IlkzlkE3TrO1PRFLgTk2+Sne4u/lZX3ygHc0BLTKYyuFu+u4p55904jEtnEYgBpL6xDoSmG5gAJTI9pOm9S08PfKEf1cDLOUdyITKiq2aYkmanP4R8OrUbBYcmUtAkKBjxAEyY19tP2V3AY8YxS8MXu8eV873cF9Z+hmmQB10rYdk8MAWVgEFTMmSSZUEqNzc361CXhngFDvEpEiPnGEjQzITvVr2eOVSElSVqCSDlWFHXXXQCsszg4OqNMWrWuTQcVRytHyUPcZ/Gq2Kt+JD5pv1NVZFdHSP3S9d5y9XH3rGooU5FCuqzlolRQilxRxWVm+kPDDmH62qt7c8NbC8MeUZy73mYi6CyoKyg63ImrbDDmqo40pSnFjEJQUspJQslSQErKReCBcRXndRNRzJvw+539PB9k0vH7HO+GYFATJLPhfKsqQZlTfd+FG0X9mtar9mLQzvSvOBhoXyqAzZniVXAm0DT6NNZ8MEqyhiyfqqXYlOskyDV52PZS6l8NZEmMoKGgi4BMEFPMPfqaJ51oezKjjepboxGGQlKHM7ziyGHWySk3UtxRCudQumIv9WkYZLXd6OK/q4amESQou80SbyT8K2bzvcMlxzKmVBIKW0i5zHYeVVb/aRISo947ZaW7KQOYhZgSofV01ojncltFilirloe/Z2pKXHlhKgE4ZKBmIGbKldhbUn11qDgMMsElOGcGVtYTOcyVLSSLJEzr7K0vYp8YtL6cyzcolSgSFZSbZVGIMGqB/i/cofC05i0Eg5nFSczjYH0THi6moeeWutO/6j7JabvyI3D+HuoLUYbL3YXEhZylUzdShrT/ZnhzyMVh8zTaUILhOXLmSFIiQCtSrmBUQceBS8ru0Du8gPOs/vDA+gPhNWPYXiXe4xaciU5MwtN7kf+taOeVK3HzIUIN1fkJ4vgH3sQ8tvuAhx3N/YypIJjMYJJjrRYrAPlbqi+2nOB6yCg3KUeR1nathxPhORx5xKd84MSNAT8Zrn2H7QuOuNgRDilCzQ0StSdc5+rWWPJlktkjTJjhF7tknGYFRIzYqAEJTALxFkZTaANb1c4vCf1HDtKcUEySHEhRzZgIBTII9pNZPE8YfUoAJXBeU3ZCfCnJzeA25vhXVsLgO8wyExdJQQPRJBoyzyxSugxwhJ95hHOzjSm3AVqKVrQT80JBGcjxK8zSUcGZSbBwwjJYITKcmTodqsO0+HxKXFobS5EIIIJyz3eI3FvEETf6QrM4fB44spLjbmcqctncsmGwLhzrm/U1Ue1fMvIlqC7ixb4YyVIR3TolQElxNirKJgIHQb1o+N4UOra71vvfmwUqzZYlRJEJje9Z3sxgXxiXC6gpTnHdkqJlOcndRi0dK6VhcCHGmzNwmNOsH9etZ5XkTrV/BpjjBq6/kxR4eylCh3SACoSFOLiYVfxevvqL80mCEYdMAwZmwB0k6dak8V7IYlTuJyJbhaszZKUg/ussq5ZnNOs2qvd7H4tDbAUWwU99ngxOcckQkaez21pGN8zZEqXERtWJBlKPkxIuQlttREW6HrWywuDSpSwMoCCgJ5EmAW0mBItcz7ayPDeCvNuuqcWClZOQT4QVkge6BbpW44d43v4kf+JFFOMuWxqmuEGOH/bPsS2P/AFpRwkCS4sDcygD4JqXXOv2lhpTiW1rKStJ5VEhCiIyqEqCSRMRY8vlWuGHaT02Eqiro3YwYP01n/GfwofIEfb/1HP8AdXGeA9pMXhHF4VsoWtxSQM1whwlIK1nxHkEEE8seRFdvT567xpNX1HTywtW7vgIyTKrjWEQnDvKAIIaWQcypBCSQRJqj7WYpPywNZQVFpKvGkWCFK8Ou2taPj3/xn/7pz/sNNcV7NMuPDFKJDqWwkXtGQjT0Ua56i/8AIb1L/E5q7xRHdqUEtwFJBlavpBcXCD9WrvsYMzqHISMyFHlJIiepAO3SnHOzGFSkojlJBMrOqZjf7Rqd2eZQ24lKbJSkhN+pFpOutPJCGn2UTjnLV7TNLjjLaOoJH3H8aryKscWj5sGdVH7oqARXV0j92jm6pe8Y3loUuKOuqzm0j5NDNSVUQqEimyVhdamcZ4Yh9t0Z8ilpy5gRIAg1EwIvWe43nwqn1KWstgApBWRAK0gQo+seyvK6p+9PS6f/AGhnHdgGghz+srVnDaTdNg3luLb5QTVx2K4Y3hS5Cz84srJURuNvK1YhXahKmXlgq+bcbQr5xeqgvfL5bTWp7BKTi8M+CPpqT4lKhSUoIMqSDr0onKeh6kOMVq2NB2g4NhcU2ltw8oWF8pI5gFDb+I1n8f2QwQByhRzO96br/eQb39TbSoXaN75GwgkAlbiUwsr1yqP0QaomOL94yFJDRKlfbKcoHWBzSdKmDyKNpbfr/QT02/t/Zuey+GZwoXkGRKl5lEkm5EXO21U/HuGl1WKUhDZS53eVSimFZchM832d42qFwbjyWmnG3GwvOT4JSBYATM3m9Nf06rKQCkC0DuzYAz9aDa2g39KVy16g201YP6IdyPAJYGdSTqACEkkFRCjerHsdgVNPuKUUKKgSAhUnU3NhGtVCuMrhQkTAjkgeKT1m1qtuwr7qsUsOeEIzIIAghSgNQBcEEHzBrRzm4vjzJUY2uTYp7RMqGUXOkeZ2NRF8cYA8Cfcf9tJ4nwstla0j+0BBEaFaZ/GuacExz7uKbSe8ObvUnMGxZtpSgeVtNpjfWPMHLHGbje3maSaTrfyNhi+INX/BKj+Aq8Z4z3CEEoJCxYgHadehhVcrONfU8AQ9lLpSbiMuYXs2LQeu1deZwHesIG6SDHllI/XpVZlJVdE4mnfIwvtJ9IIPTw+p+sKrsd2hKx4FWv4esD61ZXt0p1pxSEzrMd4pIs0DolY3NVuJS7/R7Lkcy+9t3q9nUDxFyTb7R/Cqjils7FKa32NQ3xLM4gZFgkwCYgHqReavBxZ1nK2EkgoSoKlO4iIKeorC9jWld8uUxlKYOdSiRKvrKPQV05nABxttUiQgDQ+tRlUk6vyRWPS1f/bKpzjjoGaN41Rtf6tV+K466rxBMXIlQ29AKx3azDKSvEJytHK8ogkJOzQkzvc0niWEKcHg1DugVIxP9mCAQFaDKQLm9hPnWscL2eryRm587ebL57iqifA2T/Gs/BKhWs4aiFPC/iTr/dIrmXZNgl10Hu7WTlQEwM+hIQPL3V0zBq5nyBJzJt1+aRam4uMqu/SHFpq6J9ZXtf2YVi3GiFqCPC4AtQyp1zpExmiRp9W1XZxyhq2B6uAbSNt7+6kjiR3CAL/2qdIBn41pjc4PVEHT2Zjsd2AZXiEMobDWHCQpRROZxKbFClGZJUQZOgFtiOgISAABoBA9BVf/AEgq/K3IMR3g/CY0O02pJ4mdIQP8Y03MfrXWryTyZKUu4FSHuO//ABn/AO6c/wCw1T9pMWflCW0rUlRaSqAkxEH6URNtJqx4k4tWGfzJAHcrggzPKr8I+OutVHEWc3FUyox8k8O0gKM66+ysdNqmNszy+NKIs5iTcCyHOh8vL7qsezGIcW+kqW4UlKuVwq1Ghyq0rEfI+RwZ1GVo2HRy3j862/YtgDuheQhev8RF/fRlxRUdhY5typm2xY+ZR/EfxquirPFp+ZR/Efxqtit+lfu0Y9SveCIo6OhXRZzUPrwy9gPefyqO+4lF3FoTabnYb3qtHAsOsCH37XBGIcSb9SCDHlQa7K4VQkKdVO6nnFE+0mvPj1M++R3S6eHcgme2OHQsCVlJgJKUSSoqCRAmdSNqX2q4sximHGm1JzkJs4Mgs5nV+8iYEGoDPZ5n5anDDN3TjSlLGYkyghSYUbp5gNNa0P8A/CMpMoffQOmZBT7lJn40pODlqldlJSUdKMK3wUjCvtgsy6+hxMKRlKEpWJJG8qrYdiQMLhiV5YKlkqRGU5jAk28h7qlP9jATKXAkbJCIT5mUkG8DytpU5ngPdtKaRCkrBSQom0kmU6wZM6dOgqck7jSHGNO2UfbrEIxSWg2tKci85z5tIi2UG9Zg4GMM0137YUhxxajLsQruwADkmYSffVnx3s4+yhBCmkpzBJUoiJJtqUxab1iXMeogcyZ35QemkKI63k1EMkqrY07HU9rLdzCKAEFDk6lMwI/jAPtFNLZUBJEAbkpj23qVwlYRhi651KSqCE6yBYwk36yapVPgyCTr9nTz18qh5varYFgW6fJKcIHMSkeZKYj1mtn+z7EZu8QACURBkeFc2t0UCf8AGa5jxHFFtAWpKshJAhTZ0KdimYlQH/Fbj9jj6HnMSoJUChTYGYgwT3gtlA0E69a0d6b2J0pOtze47jqXGygCNN7iFBVxHlFYfheARh30q7zNCXfoAXcSEfW2mfZU7tnjGWlvZHAFkggASQo6gpMDWbGLEViFcX5gVPGcqgfmk680EkEwPCfODXPDM+LXmVKML3suxgmULzF1RheeA2OoMfvPKujK4ocMBmghUiYsCNjexM/fXG2Xisph7Nfm5ECRI3B+69dmxnDkusFKIsvMAI683vkn1rTJkk1ymLHCF7WZXtElvErK1LKZ2SlBjlCfpK8vjVbiu5+TtsEuZW88EBGY51BZm8bdKhcfLjeJW3mWAGyuEhBEBoqsSJ2mql3EnK0VKc51KmcoMApF7evvrbHHM0naM59mm1TNH2cU0l/I2XMzk3XlIBSlZ0THnWsV2kOHCEEAhSApKosQbbHqK5lwLHJRiEqUolImSqNClYgRubCuj4pDS2mLpStKcmQDQkiE285rny5X47muOMHwZvipZeU4tXeS4oqVlUkCTl0lB+qPjTGKxTKmmmihwpaCwmFpmF+LN83+VUPE3yheJAW4rupNnBlI75COXlsObztUZbhJwkqdHeAEgOWgvKTzcvNb0sK6oY8zS9r+DGUsSvZ/Vmk4ViGEOgIbcBcUlJJcTuoX/d9TW74WQVPQrMM6biIPzTfS1cl7KvBx5IJWcrrQ515pBX/CI0+NddwQhx8DTvE/+Juj2lKpOxpRq0h5WGQZJSJOpjWAQJ9hNQRicObZRB1HdmDMa28x+hT2LU0o5VKIImwKgdL6a/qKYPcXBWq2oKlbVpFeNiY4HmQbIvM+DcXBmNakYcNqEpQBBi6QDIqK73BUZUSZMiVaz001/Dyo0BgKBBuL/S8hp602v1Ac40P6s9/dOf8AYao+02NDOIStLYK+5SM0r8JkEcqgPhvV3xZYVhXiDILSyD1GQ1je2RCuIsoIN8OPpECyXT4dNtahRctk6G5JbtWVGKxaEpVGGbG8/O6iYP7zaas+zvGUl8JKENpAUSpOebc0XUZk7ResJgMUheHcOVQKS3q4pXizjU1rOwJBxLRA1Qs6z13NTkjJRtyHDS3Wk6ji7sI/iP41W1Y4390i9sxt7/17az3FOKBkiRM3PkNvj9xrbBJLHbM8yuZPoUSVyARobihXRZz0c6RxFwQnMBYzYAxHW00vDcbUBAcgaZSTby8tNqqcVgXEmUFSp1BIg22vAv1qywPZp1xAUru0mLZlyqPMpBEW+NfLqL5PX9pFhw/tC6krLWUuZQCbzAki50NzH8hT+M7UvrbyrKkq3Nx5QT7azmK4cWV5S83zHwpXcn2D1jrNXeBxLIaKFIzk6kqgn0kSKrtO5sN73H2+1eICFIUVHNI8WgOpBid6h4nta8CApxfLpzkb2kyJPkTU3E4lpQHIdiZUm4G3neNahBpCXCoKAI0FiQfUWg609cOFfmVSkxviPFHMUlCXSSEk5VahM7kk7eZ2qqx2HbbKYIWo9AQJ6G5BnWtOw+iStx4Kt4YVKuhMGB+NIe402gZQgZTp0gXNtqFkJapbmd+VAoASCRObLfKSNwNDa00pGDC0klCLgxdQO2uXXbzFXS+KoIJhKZUZhMSZ13g2OlNuONqsFQbRebehM6aaVLl8yNisPCcOtGV5sqyk5Alakxbrb76s+F4BltpSMLnaU+sJkrJKXAhZSrW6BcEWM9L0ttIFs4PvkyNhc1KweGdzhYbVCCFAEjUJUBYwSOY9D7q2hl+GW6HptbFTieCvoHzzXekmCtJcWDBABy3KbDfzqtS6zOUoCgAR4TbWdNvI10nAv98FBbZQpMSkmRfSFD+RE1AxnZHCLklrKSSSpKlJJJuSYN5rSXTpq4gkkc+ViGgoBJKQfo5hBkm8ESNf1FTsLxF1sktuupBHMJUR5SMwt7LeVT+OcPZw6ZZHMOUhRCsw2JVJUAPT7qqm3OS+8zlXJCtwCTf0tpXLkhofAbJkt3iS1SovKUTIUVISVRBSU51AqAiRY6TVU+t0pICmirYqOo8gQLmn3sWjZapiwgffv7JqOh0KP7tN/pLGo20/lVwyTX6EyjF9wWDadRJUiZiACn27ybn2U9iOJvriUqJSICSFJAHQAfeJpxgKV4VJIGoEk5ep6H2fnScqzOYJHtTrfb271MsmpvULQqHsHxp4EhTYKlfWbtYg3VbMDG/loalL4k4shS2QIsAExlFzCYPXrVetoEcyoIgyDe224j9b0SklKbLFrkGRI87mBIq45X8LfmZtFzw5ae+aUAEgLQpRgAAJUCZPpNdI4ViEuF5aDKVLBB6jum65A0hzKCCNz+8mN7zcfyrpHYNBOFUFE3cVJCjOidFC9dmDK5ydk8F89gwozmWNoCoGkaUj5APruf5v5UsYJPVz/Vd/3Ur5Inqv/Uc/3V2avmKhs4H7bm30ugG8b6n1NJHDx9dz/N5RH4+tO/JB1X/qOf7qHyMfWc/1F/nRq+YUM8WTGGdGsNLH/wCDVL2r4th2VgPCFlkFC+uoygzY73tFXHEmAlh66j80vVSj9E9TWG/aMG/lKM6QollvXpK/z/UVjmlpjaHdGQx/GozJQ2ClQ6AH3DWJqx7OdoW2n0urmAlQgC9xEAE/qarHMG0BKEiBoPbTC8O2kGBAMnrlka/yrl7bUqtgtuDrHBe1Rxie7Q1lymZU4kE7WB3vYeV4tVJx3s1jIW6oKITzAd42QZWmRlF9On1RWFhIJuqBFrfr/mtd2R7ZOYY/OFS2wNJkgyLkkGBr56dKqOWVaXwVVu2PsYw5RncKVbpIcEdLJsLUKkYbiBCQEONqRfKpxCCspkxmNtrabUK6NMRdkvVfczLDqspknLEgjQC1/ib1LbeK0FJum03E38vhNRHnQkqkAC4XCYHTMDqbA7aCoeFxdyQ5Nz9E5bXmdT66SK8TW5rZHXrLtXCkQpwOgQJKVIGYkXHMDt/D+dV2KRJCkrSDMfYVeMu15nSahOYzN9IgmAeqdR06SKfwaZUQS2UnRMXO48p8xsTV+1FWRKbHz4RCpEmYBvsDPTXbp0okhVzaSAkHrAyzram8Th0hMCMwMAhUK9BMfeKhcL4kkqUDGVNtbxYQY1AjX41HtNNrcfaNE44c5gq+a9xOk5Rbe33+dQ+JKWlJUmQMpm8dCbR06/nUh13KkKCglJ9vNewI1EfdVtw1CVAFbthGn0gduW0edq0hOt2gcm9ihRiM8AzlKdTywSIiDY3JFj99LcxAWCoGFATMQDsU5oM+V+vnWsHCcI4pSFIREWUFrSMsCPCQJHTaZpodnMEs5EkjMowUOL8W5JMidutzWqcGKjOpxmZQkEEHNEH6sROxNa7C8fSG0z5EWuQdp0AgbVFx3YTlCmXSFpHLmykW0BMeVVGCwC3MQ3hnkHPOZcRCWxcknfNp1lQNKWNtpQKWxuOzDyS2YVmWVKUs7kk9OgACR5JFW5qFw7hTbM92CJ6qUf8AuqZNehjUlGpckshcRwIdSUyAet/wIrm3H+zb+F/dtl1KyboBUE9Ukajy9Na6qKWq4g6UTgpKhHEi1iFOBJZebAmVFBBt9qALmNKJGCxBkZTtoPOR00v7hXX3cPsZj1tURzCJSIFcTdbUaaF4nMWcJikgnI4TOvdrsbX0uP51Fdx76VZCCk6cwgybg+Ws10fiOGUhGdJMA81/o308t6plcQaKFklJKRo5vNrSNJrNThqqUQaXiZFpC1EwSlwak+E7TPUiPhU1rCpPKpyTvMmCOo3vOn4UDxMqKvpAjlTAjmJuLCIv/Ooa0qQQSCes3MnQnfXY9ap6m64MSeeHtiIJUTpcCYicszfQbV0bslh1KwDiEEpUoqAJ1ulP39fOucpxMDWQdjqIA0G1xXS+x+LQ3gluE8iVqPnokAes2rp6Jz7Txf8AaMsyWnfj+hzg3CHW0rBTCSEQgqF1CZVIkA3jz9lWJwirjIYnUORI12H33t0ocP4626DAUkiDlVEwoEg6xFvu61IVxJI1C465bbfmPfXqZpzc25rf18zmwQgsaWOW3r5EdeGWQSUKkyCO8EAETyyOpI1G+1EcOuSMq/Y6IiUi0ixgff8AWNTTjUCZmxgmPW/pY3ofLUaTe9oMiADMdIM1lqXh/P3NtL8X5fYj40EYVwEQe6ct/hV0rnH7VHSnFpgSBh27DXxLufLSuk8SeSph6Do0vY7oMa9awn7RGyrFIif3De4g3Xa/6vWOZpQtlJGCw+KCleGJ2m2o66/CpUXIMaz09nwpOMw/NAQfw5dJj9WpKUKTzHWPUk/npXnScXwOheKZdVdtClySLSSI0t+harvsrwRbhUXknKORSSYM5QYtvCgdtamdjMqQ4JTMCxkqGtz0H51peBMgJcISE53nDAM+HKiZ8ykmtcL1ez4G8Y0kwIwCAAAkACwACbe8UKsC1QrsK2OVOud4kHlURfxSQSbQDrYT+FB7FhK8wJtJISAVHSRJkRtHntR4PCCE5k5QSkgJVzQBuR5k6aiKRGV0kI7vrKwSoHpf1PTSvCio2169foZjOBx4cStQQEgE8uXMFTEZgJJO9v8AmU2pSjJIylMCBGXqCDpppVfiELSCQrMNTlCYAKo0B1P50tglwCEzIsd79em/6Nb6FyvX1BJk9/EAJvECJtAPoB91NIwrWraACpIPigbnaYNNtYRz5xCkkhQIgncja9yOvlSigpAzKCU5LkmCkiwgewa+VSqXDHQfDcKsIUVKEEKMEkhME7kWHp+FILq0oDaFDOCZKL5BqFFMSRB1AMedHhsKrLyFKyoSM05T1mTMQTan04J5s5XElWYSrmNuoCTvEQfWtFy+GG43gg4kwtSlEyRzACQTeCPW/wCBq+wOJDas+cBMRlKeYkSTsZBnpVWOEkg5bRlI16zEkQd9PLrT4YdSUwdCTdKbka5lKIi3kRSaUnsNUafC8WdXJbbUEhRBK1QogTCgDFtPf5UnsU0VrxGLVcurKEG3gSYJB6EwP8FZbEnEKypS4pDi1ZExlvn5bgagZjPv2rfYbhS2m0oZeICRAC0pI94ANdvTY6ttic9Rb0CapXHsYn6DSx5SD7iRUZfaJaLOMEe0j7xXYsbfBLyJcmipSaz6O0zR1Ck+okfC/wAKnt8VbV4FBXkCJ/ymDUuElyilOL4ZYuNSPPaoQJuLSOs0y9xlKQZC0n7SFx70g++stxvtPM5SEkaEKFzteI9hFYZcTa1JcFKaXJO7V40pbcF08t72hUgGQd4PnY1yZ/GSbk/h/OrPivFlLK1ZrkpmwTtcb6e29UDqwSd/OIn3Vlhhe7InKyyw+My+E26e+pKcWCkGTIgka2EdKoUL6Cn2VkGQRVywp7kJ+Jes4xJOYZk39htAv0t8a652CbDmBhYEKUoEa7DeuK8PYdeX3bSSswTCRJKREk9Bp5Sa7L2KxQw+FS2+l1K8yifmVkXPUCNq0xQ0ytEzp7F/h+DtoCspVKolWbmIGgnpenl4KTPeOC8wFW9gIpn+nWN1kfxIUPvov6fw3/WR7TXU8km7bM1iglSQ6jh8EHOoi1jlgxptSDw06d4Y1goRE+79RQTxvDnR5v8AzinU8TZOjiP8wpa5ekg7OPpsiYzBlLTxzTLTlsiRqCRcdPxrB/tMxwRi0p0+YbM+Ur/Kuh4/EoU04lKgSUKAAOpKSBXMf2sR8sQY0Yb9t3I9f51jn9qO5cI1wUIxQ1zwTfXYZpNPYfFIgSZB0HUEXPvjTrVVkm4JggEkWJ+yCNBt7aSOVRuE39uU63M/qa85wTNTZcLxbDQLbIUt1UFd5iOpI2n01rU9nUxhmTupBc/1FKX+Nc04YlbYUApMqsqBoDsCRbXbzrS8F4y4cqVOIbbSkDm1CU6a6+yrxzUH4l3dG3vR1HafkA/gR8DcUK7rGcxbcJJAsADB+1rZJ9tOIwxy82VSSObNMnfbT08rzVQOJlWYGQkkRAE2Emx9DfzqMcQq+XlAJEmZlIFzvrbTUDrXirBP9BNovG0NKFo8RugxciJ0Mm2pqQ7kaCktkiOkqIUQANSJtJgetVXCWMqjIuTMgwBrY6wK1/D8KwkZSUkqOloPQxrqdaUo06uxwVmQZ7/NY50SCevqQTywIt5RUnEYUlaQtKykQMgBCQcpAzHWfvnyroeB7PoHMhIEzabeYibaU7iOzzKiCpCCqbkpE2H1ta2V3dF6EYzhSDIyoVA0TrCbwCNtvdWqRCrKa0EDzPS1xerDD8HZT/ZD1tfoJJn/AIqaWxlACTHWdOtCxvmxpJFE7wjQgpj2yPQbfr2sjgWh9pFtyJj2emlaVpsaEG/lb9fzqHxZzu0KWEkhKSqAATYHqbXrRQJ0x5oyXZvhiXMe46JKGJSmTMLVKZ9QM3vFbuLVTdk8EWsOkqHO4S6uBqpdx7kwPZV0BXoJUqISoTNBQ22pQFEU0wKzE8HZWbtp9nKZ/wANVuJ7KoPgWpPkYIH3Vossml5atZJLhkuEXyjFu8FxTfgVmA2Co+CrVQcVwzpkOtnzJRH/AOgK6lFJy1XbPvRPZeDOCcS4aRzJFtwZNus1VKPpXoPE8HYc8bSCdyBB96YNc47Z9hgwe9YEtHUTdtXt+ifh7qhuLewtDXJg4I3pSCN/vqUvhShpTC8GsbUqEa/9lQ/rq/7hf/karraa5N+yhsjGLn/oL/8AIzXWgKuPAgwaMqPWjAoRVCG1JB1ANNnDo3Qn/KPyp00maVAMKwLW7TR/+tH5VC7VoBwT4gWbgWFuYRFrVZ1V9qVRg8QZjk1/xJpSWw1ycmeEXbzAdDcRYWqvXjVQoFNhbYHXy1NTEKIMkmSLST7CRtp8aS20S5J9Jv8ADzriVLk0H8JjCsAKgAaez1q14S8lpwKUArLzaXBPtvvAkVGOBcKk92hK1GE/RF4P0p8qk4TsrilnnASJvKptuBknrWNJ7rYuma//APqsP/1HPYgEUKgM9iWgkSTPoP8AbQrTtZev/R1IpW+EIKCjKbAZSuQoKHmIBEbRTGJ4LkQnu5WoGDAmCTf9bVOXxdtASVGSmc1wdYtI9KtMJx5Xd+FKSR5wlMEDXT+VeRDNkjvK6JVWR+F9n13Cl8xnewVt061bcL4UhskZUKUIJVAIF+qtIPnttUPDdpC2kIAzKP0vMnXS/X2UeFxKlGApMdDczcXOkifjTeRpW9r5NFJLg1WH5kjKq49OulqmtoGs39vw2qs4ZiVxEEH39biLCpaHoJKpnoIPsrqwyTiirJiCLcw9lGROkU2hJIkz1uAD7aIpvF9PokfjXTQhZQqJiddxeqftE0taUNDRxaUuEbNgZli2gVGW/wBarBAQkR0+tzfEEmjZQIJgAbQNTufw99Xjj7SExyaLvJpGv6/lQLf/AB1rrEKzUQJ60g+2lUCFFRmj7w02fbRwaAH85oZj5UxSwqgBefrRKANiB+dIoxSAiu8Jw6tWW7/ZAPvF6q8Z2Lwrn0VJ/hWr8Zq9Io5pipFFwXsmjDOlxtxRlJRCgDYqSrURflq5d7wHlSlQ81lP/qfvp4Ko5o1MWhEb5Q6BJw6jaeVxs+y5F6Q7xPKJ+T4g2k5UoVG0cq9fKrVlVtBRLQBpvVamToRQjjST/ZYgerDn4A0y92jw6JzrUiNc7TqQNrkpjWrpSP1NNqb61GuXyH2aKvD9o8Ks5U4honpmE+41KIZxLa28yVpUmCEq6FM3SbRTjmFSdQDPUDz/ADp3CtpbEJSE2iyR1mplkm1VDWNJ8mWe7B4cpkpUk38KlTpA3gi/QaUzhOyDDZ5ZMGQTJv5eVbQKPUT6wPjTCxe436kz7vSuWUZVW5qqKBjhE4lhQICW1LVlgXUWyJkfcetXjbRzLAvfy6CnGfFcUYcufUj3WrTFHbcUuRgqFClFQ6D9e2irfShHFcMIXkVrJVEzAjS/p8auMTiwULkm4AHkNhR0K8zJBScb+RCF4V5KikJ8uokCCN60GFwxTJJt0AHpcz1oUK8zq24SUUCLHBrLkAKIQCJjUgKyxJvqRVm01flSRtzK0m9stzQoV09LFd5rEtm3CAATf1m/upp/F5TEj0i/5UKFegpMqhYcCwTB6bTemydvd0oUK6MXiQIk7G/SlKJ3oUK3EI728UtJo6FA2GBSG5uN/WhQoELmjoUKABrfprRlO9ChQIBtQk6fr9etFQpAKzH3UoK8qFCmMeaWelPLtRUKZl3kVetEtQ91ChSNBsqpOajoUAMreSFZSRPoaX3dChTaoSYlU0VFQpDEn9a/nR0KFAz/2Q=="/>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endParaRPr lang="el-GR">
              <a:latin typeface="Lucida Sans Unicode" pitchFamily="34" charset="0"/>
            </a:endParaRPr>
          </a:p>
        </p:txBody>
      </p:sp>
      <p:sp>
        <p:nvSpPr>
          <p:cNvPr id="39944" name="AutoShape 4" descr="data:image/jpeg;base64,/9j/4AAQSkZJRgABAQAAAQABAAD/2wCEAAkGBxQTEhUUExQWFhUXGBkXGBcYFxgdGBYVGBgYGBkYGBgYHyghGhwlGxwcITEhJSksLi4uFx8zODQtNygtLisBCgoKDg0OGxAQGy0kICQ0LCwsLDQtLTQtLCwsLCwsLCwsLCwsLCwsLCwsLCwsLCwsLCwsLCwsLCwsLCwsLCwsLP/AABEIALcBEwMBIgACEQEDEQH/xAAcAAAABwEBAAAAAAAAAAAAAAAAAQIDBAUGBwj/xABGEAABAwIEAwUDCQQJBAMBAAABAgMRACEEEjFBBSJRBhMyYXGBkaEUI0JSYrHB0fAHM3LhFSRDc4KSk9LxU7KzwjSDohb/xAAaAQADAQEBAQAAAAAAAAAAAAAAAQIDBAUG/8QAMxEAAgIBAwEFBgYBBQAAAAAAAAECEQMSITEEE0FRofAiI0JhkdEFFHGBseEyJDNSwfH/2gAMAwEAAhEDEQA/ALzLQil5aPLX0R8tpG4oRTmWhloDSIihFOZaEUBpG4oU5loRQGkbihFOxQigKGqEU7FFFMVDcUIpzLQy0BQ3QinMtDLQFDcUIpzLQy0BQ3QinMtFloChEUUU5loZaQ6G4oRTmWhloChuKLLTmWhloHTG8tFlp3LRRRYUN5aEU5FCKdhQ1FCnYoopWOhuiinctJ7uixjcUKcy0KdgSYoRThFCKysqhvLR5acy0MtFhQ3loZacy0eWiwoay0eWnMtDLRYUN5aGWnMtDLTsKG8tFlp3LQy0agoay0MtO5aEUWLSNZaGWnctDLRqDSNhFFlqQlowbHbajGGV9U1HaxXLRp2M3wmRctDLUwYJfT4ijRglETb31L6nEviRa6XK/hf0IWWhlqwHDj1FE5ggkEqVAAJNthWb63Cvi/ktdFmfw/wQMtFlqRxJbOHALzuQHSQb+4GoquMYQAELWoESMrbht7E+YtUvrcfz+ha6DL8vqKihFJTxdgiUtYhWmjK5M+sUEcTJ8OCxJ81JSn71VL66Hg/X7lr8Pn4rz+wqKEUoYt+DlwJmYAU62ARe5N422Op6US3caSoJwrIH0Sp2Z6EhKbbVm+vX/HzRa/Dn3y8gslH3J6H3UojHGeXCo6czhgXsbCTpfy0paBiAIU8xOVQkJPjJGQgFWgTMjcmpf4hLuivqaL8Oj3y8hv5Mr6ppQwiun3VFTw7EE83EJ8kNND4i9SsDgS24FLxLzmoCVCEGdJhO219/SpfW5e5L6Ma6DD3t/VDbjRBg60gpqx4mjmSeqQfiR+FQor0MWTXBSfeedmxqE3Fdw1FFTsUda2ZaSRFHFLy0eWsrNtI3FHFSMOjmFWGdA3H69K5s3U9m6qzpw9N2ituioCD0pYYV9U+6pznEmk+JwD1t99MI47h1ZsrqVZBmVlUg5U9VQbDzNc762fdE3XRY++Q0MIrp91LGBV5e+op7X4SDldSrKJMc0CQmeSdyB7ajq7a4eCQFqgTZtzSYtKBvS/M53wl6/cr8rgXLfr9i0HDz1FKHD/tfCq3hnagPlwNNOShBcIUkAqAnwgqubHWKgN9tSskJZV4VKEra5spAMZVq61Pa9QxrD067jSDh46mlfIE+dY1jtu64UZGk/OZ8nzgOYoHk31tRcD7XP4h5lBDaUOqWJSXCrkRmMSEjcbUv9Q/iHWBfCbYYJHT4mjGGT9UVz7jnajEsu4hvOkdwtKDDajOdUJgqdg21sKi8U43iEu4lHe2ZSFCG2tFKbAEkG8L18jSWPLLmTL1448RXr9jpuRI2SPdSS8gfST7xXKn8fiCoAPPXwwfhCkpv3WbLyIBkkazvpVrxDvf6Lw7ye+LpWtKgFu5iCCqVZCCSIi/Wk+mfexrqPBHQO/T19wJ+6ml49saqj1kffXLcZw93JjAErWUOtBvMXFZoW4lXiVplk2jamxwlYcR82gD5KSswizxw6zllRtzkCj8tHxD8xI6XiO0WGR4nWx/9jf3FVNYntBh2YS64lCtQFKAJE7DX4Vy5zDrS3hsymUq7xZdEtXSFN5fD9mdOtbv9oLHzmDKXEtxmLgKykqT3oiw8Vgoe2qfTxVE9vNkxXbHC5SoOJUAQDlDhgqzQICPsn3VGc7YsK5cjqgoHRpyCLzcgRoaxreHBYxkvR3jrZQR3pyALcVGlrWtapOGZbGIwiy5PdNIBHdr5ykKkyRAmd72qlggJ5p+JeL7atJTIYegH6bYF1EqN1uetTMd2qW0hlRaJ71tK0wtpI5gDl51aiRpIuK589gWe4LSVLVLqF8qEp8KHExzK859la/tG218nwAWHPm2QUgZNCG7Ek68m3Wq7GGxPaS8R9XbB0h2GwC0JUC6j64QZyoMRNQcT2zfCELysgLzZSVvGcpAPgQN/SmEIQPlay2v5wXBWm+Z1JMQkxfrUTEZCy0juCQjvIHeKnmUFHRF/5VaxY/Ah5JeJPf7TYnvHWwplJaC1KEPkhKOsqAJuLDrT2E4q+vBO4kuglDkGGUnlllMBK1a5lzM/zj4jDS484hjnc7xCjzqlJV0mL5Rp1qdwthacE833IlTngLa4IlkzlkE3TrO1PRFLgTk2+Sne4u/lZX3ygHc0BLTKYyuFu+u4p55904jEtnEYgBpL6xDoSmG5gAJTI9pOm9S08PfKEf1cDLOUdyITKiq2aYkmanP4R8OrUbBYcmUtAkKBjxAEyY19tP2V3AY8YxS8MXu8eV873cF9Z+hmmQB10rYdk8MAWVgEFTMmSSZUEqNzc361CXhngFDvEpEiPnGEjQzITvVr2eOVSElSVqCSDlWFHXXXQCsszg4OqNMWrWuTQcVRytHyUPcZ/Gq2Kt+JD5pv1NVZFdHSP3S9d5y9XH3rGooU5FCuqzlolRQilxRxWVm+kPDDmH62qt7c8NbC8MeUZy73mYi6CyoKyg63ImrbDDmqo40pSnFjEJQUspJQslSQErKReCBcRXndRNRzJvw+539PB9k0vH7HO+GYFATJLPhfKsqQZlTfd+FG0X9mtar9mLQzvSvOBhoXyqAzZniVXAm0DT6NNZ8MEqyhiyfqqXYlOskyDV52PZS6l8NZEmMoKGgi4BMEFPMPfqaJ51oezKjjepboxGGQlKHM7ziyGHWySk3UtxRCudQumIv9WkYZLXd6OK/q4amESQou80SbyT8K2bzvcMlxzKmVBIKW0i5zHYeVVb/aRISo947ZaW7KQOYhZgSofV01ojncltFilirloe/Z2pKXHlhKgE4ZKBmIGbKldhbUn11qDgMMsElOGcGVtYTOcyVLSSLJEzr7K0vYp8YtL6cyzcolSgSFZSbZVGIMGqB/i/cofC05i0Eg5nFSczjYH0THi6moeeWutO/6j7JabvyI3D+HuoLUYbL3YXEhZylUzdShrT/ZnhzyMVh8zTaUILhOXLmSFIiQCtSrmBUQceBS8ru0Du8gPOs/vDA+gPhNWPYXiXe4xaciU5MwtN7kf+taOeVK3HzIUIN1fkJ4vgH3sQ8tvuAhx3N/YypIJjMYJJjrRYrAPlbqi+2nOB6yCg3KUeR1nathxPhORx5xKd84MSNAT8Zrn2H7QuOuNgRDilCzQ0StSdc5+rWWPJlktkjTJjhF7tknGYFRIzYqAEJTALxFkZTaANb1c4vCf1HDtKcUEySHEhRzZgIBTII9pNZPE8YfUoAJXBeU3ZCfCnJzeA25vhXVsLgO8wyExdJQQPRJBoyzyxSugxwhJ95hHOzjSm3AVqKVrQT80JBGcjxK8zSUcGZSbBwwjJYITKcmTodqsO0+HxKXFobS5EIIIJyz3eI3FvEETf6QrM4fB44spLjbmcqctncsmGwLhzrm/U1Ue1fMvIlqC7ixb4YyVIR3TolQElxNirKJgIHQb1o+N4UOra71vvfmwUqzZYlRJEJje9Z3sxgXxiXC6gpTnHdkqJlOcndRi0dK6VhcCHGmzNwmNOsH9etZ5XkTrV/BpjjBq6/kxR4eylCh3SACoSFOLiYVfxevvqL80mCEYdMAwZmwB0k6dak8V7IYlTuJyJbhaszZKUg/ussq5ZnNOs2qvd7H4tDbAUWwU99ngxOcckQkaez21pGN8zZEqXERtWJBlKPkxIuQlttREW6HrWywuDSpSwMoCCgJ5EmAW0mBItcz7ayPDeCvNuuqcWClZOQT4QVkge6BbpW44d43v4kf+JFFOMuWxqmuEGOH/bPsS2P/AFpRwkCS4sDcygD4JqXXOv2lhpTiW1rKStJ5VEhCiIyqEqCSRMRY8vlWuGHaT02Eqiro3YwYP01n/GfwofIEfb/1HP8AdXGeA9pMXhHF4VsoWtxSQM1whwlIK1nxHkEEE8seRFdvT567xpNX1HTywtW7vgIyTKrjWEQnDvKAIIaWQcypBCSQRJqj7WYpPywNZQVFpKvGkWCFK8Ou2taPj3/xn/7pz/sNNcV7NMuPDFKJDqWwkXtGQjT0Ua56i/8AIb1L/E5q7xRHdqUEtwFJBlavpBcXCD9WrvsYMzqHISMyFHlJIiepAO3SnHOzGFSkojlJBMrOqZjf7Rqd2eZQ24lKbJSkhN+pFpOutPJCGn2UTjnLV7TNLjjLaOoJH3H8aryKscWj5sGdVH7oqARXV0j92jm6pe8Y3loUuKOuqzm0j5NDNSVUQqEimyVhdamcZ4Yh9t0Z8ilpy5gRIAg1EwIvWe43nwqn1KWstgApBWRAK0gQo+seyvK6p+9PS6f/AGhnHdgGghz+srVnDaTdNg3luLb5QTVx2K4Y3hS5Cz84srJURuNvK1YhXahKmXlgq+bcbQr5xeqgvfL5bTWp7BKTi8M+CPpqT4lKhSUoIMqSDr0onKeh6kOMVq2NB2g4NhcU2ltw8oWF8pI5gFDb+I1n8f2QwQByhRzO96br/eQb39TbSoXaN75GwgkAlbiUwsr1yqP0QaomOL94yFJDRKlfbKcoHWBzSdKmDyKNpbfr/QT02/t/Zuey+GZwoXkGRKl5lEkm5EXO21U/HuGl1WKUhDZS53eVSimFZchM832d42qFwbjyWmnG3GwvOT4JSBYATM3m9Nf06rKQCkC0DuzYAz9aDa2g39KVy16g201YP6IdyPAJYGdSTqACEkkFRCjerHsdgVNPuKUUKKgSAhUnU3NhGtVCuMrhQkTAjkgeKT1m1qtuwr7qsUsOeEIzIIAghSgNQBcEEHzBrRzm4vjzJUY2uTYp7RMqGUXOkeZ2NRF8cYA8Cfcf9tJ4nwstla0j+0BBEaFaZ/GuacExz7uKbSe8ObvUnMGxZtpSgeVtNpjfWPMHLHGbje3maSaTrfyNhi+INX/BKj+Aq8Z4z3CEEoJCxYgHadehhVcrONfU8AQ9lLpSbiMuYXs2LQeu1deZwHesIG6SDHllI/XpVZlJVdE4mnfIwvtJ9IIPTw+p+sKrsd2hKx4FWv4esD61ZXt0p1pxSEzrMd4pIs0DolY3NVuJS7/R7Lkcy+9t3q9nUDxFyTb7R/Cqjils7FKa32NQ3xLM4gZFgkwCYgHqReavBxZ1nK2EkgoSoKlO4iIKeorC9jWld8uUxlKYOdSiRKvrKPQV05nABxttUiQgDQ+tRlUk6vyRWPS1f/bKpzjjoGaN41Rtf6tV+K466rxBMXIlQ29AKx3azDKSvEJytHK8ogkJOzQkzvc0niWEKcHg1DugVIxP9mCAQFaDKQLm9hPnWscL2eryRm587ebL57iqifA2T/Gs/BKhWs4aiFPC/iTr/dIrmXZNgl10Hu7WTlQEwM+hIQPL3V0zBq5nyBJzJt1+aRam4uMqu/SHFpq6J9ZXtf2YVi3GiFqCPC4AtQyp1zpExmiRp9W1XZxyhq2B6uAbSNt7+6kjiR3CAL/2qdIBn41pjc4PVEHT2Zjsd2AZXiEMobDWHCQpRROZxKbFClGZJUQZOgFtiOgISAABoBA9BVf/AEgq/K3IMR3g/CY0O02pJ4mdIQP8Y03MfrXWryTyZKUu4FSHuO//ABn/AO6c/wCw1T9pMWflCW0rUlRaSqAkxEH6URNtJqx4k4tWGfzJAHcrggzPKr8I+OutVHEWc3FUyox8k8O0gKM66+ysdNqmNszy+NKIs5iTcCyHOh8vL7qsezGIcW+kqW4UlKuVwq1Ghyq0rEfI+RwZ1GVo2HRy3j862/YtgDuheQhev8RF/fRlxRUdhY5typm2xY+ZR/EfxquirPFp+ZR/Efxqtit+lfu0Y9SveCIo6OhXRZzUPrwy9gPefyqO+4lF3FoTabnYb3qtHAsOsCH37XBGIcSb9SCDHlQa7K4VQkKdVO6nnFE+0mvPj1M++R3S6eHcgme2OHQsCVlJgJKUSSoqCRAmdSNqX2q4sximHGm1JzkJs4Mgs5nV+8iYEGoDPZ5n5anDDN3TjSlLGYkyghSYUbp5gNNa0P8A/CMpMoffQOmZBT7lJn40pODlqldlJSUdKMK3wUjCvtgsy6+hxMKRlKEpWJJG8qrYdiQMLhiV5YKlkqRGU5jAk28h7qlP9jATKXAkbJCIT5mUkG8DytpU5ngPdtKaRCkrBSQom0kmU6wZM6dOgqck7jSHGNO2UfbrEIxSWg2tKci85z5tIi2UG9Zg4GMM0137YUhxxajLsQruwADkmYSffVnx3s4+yhBCmkpzBJUoiJJtqUxab1iXMeogcyZ35QemkKI63k1EMkqrY07HU9rLdzCKAEFDk6lMwI/jAPtFNLZUBJEAbkpj23qVwlYRhi651KSqCE6yBYwk36yapVPgyCTr9nTz18qh5varYFgW6fJKcIHMSkeZKYj1mtn+z7EZu8QACURBkeFc2t0UCf8AGa5jxHFFtAWpKshJAhTZ0KdimYlQH/Fbj9jj6HnMSoJUChTYGYgwT3gtlA0E69a0d6b2J0pOtze47jqXGygCNN7iFBVxHlFYfheARh30q7zNCXfoAXcSEfW2mfZU7tnjGWlvZHAFkggASQo6gpMDWbGLEViFcX5gVPGcqgfmk680EkEwPCfODXPDM+LXmVKML3suxgmULzF1RheeA2OoMfvPKujK4ocMBmghUiYsCNjexM/fXG2Xisph7Nfm5ECRI3B+69dmxnDkusFKIsvMAI683vkn1rTJkk1ymLHCF7WZXtElvErK1LKZ2SlBjlCfpK8vjVbiu5+TtsEuZW88EBGY51BZm8bdKhcfLjeJW3mWAGyuEhBEBoqsSJ2mql3EnK0VKc51KmcoMApF7evvrbHHM0naM59mm1TNH2cU0l/I2XMzk3XlIBSlZ0THnWsV2kOHCEEAhSApKosQbbHqK5lwLHJRiEqUolImSqNClYgRubCuj4pDS2mLpStKcmQDQkiE285rny5X47muOMHwZvipZeU4tXeS4oqVlUkCTl0lB+qPjTGKxTKmmmihwpaCwmFpmF+LN83+VUPE3yheJAW4rupNnBlI75COXlsObztUZbhJwkqdHeAEgOWgvKTzcvNb0sK6oY8zS9r+DGUsSvZ/Vmk4ViGEOgIbcBcUlJJcTuoX/d9TW74WQVPQrMM6biIPzTfS1cl7KvBx5IJWcrrQ515pBX/CI0+NddwQhx8DTvE/+Juj2lKpOxpRq0h5WGQZJSJOpjWAQJ9hNQRicObZRB1HdmDMa28x+hT2LU0o5VKIImwKgdL6a/qKYPcXBWq2oKlbVpFeNiY4HmQbIvM+DcXBmNakYcNqEpQBBi6QDIqK73BUZUSZMiVaz001/Dyo0BgKBBuL/S8hp602v1Ac40P6s9/dOf8AYao+02NDOIStLYK+5SM0r8JkEcqgPhvV3xZYVhXiDILSyD1GQ1je2RCuIsoIN8OPpECyXT4dNtahRctk6G5JbtWVGKxaEpVGGbG8/O6iYP7zaas+zvGUl8JKENpAUSpOebc0XUZk7ResJgMUheHcOVQKS3q4pXizjU1rOwJBxLRA1Qs6z13NTkjJRtyHDS3Wk6ji7sI/iP41W1Y4390i9sxt7/17az3FOKBkiRM3PkNvj9xrbBJLHbM8yuZPoUSVyARobihXRZz0c6RxFwQnMBYzYAxHW00vDcbUBAcgaZSTby8tNqqcVgXEmUFSp1BIg22vAv1qywPZp1xAUru0mLZlyqPMpBEW+NfLqL5PX9pFhw/tC6krLWUuZQCbzAki50NzH8hT+M7UvrbyrKkq3Nx5QT7azmK4cWV5S83zHwpXcn2D1jrNXeBxLIaKFIzk6kqgn0kSKrtO5sN73H2+1eICFIUVHNI8WgOpBid6h4nta8CApxfLpzkb2kyJPkTU3E4lpQHIdiZUm4G3neNahBpCXCoKAI0FiQfUWg609cOFfmVSkxviPFHMUlCXSSEk5VahM7kk7eZ2qqx2HbbKYIWo9AQJ6G5BnWtOw+iStx4Kt4YVKuhMGB+NIe402gZQgZTp0gXNtqFkJapbmd+VAoASCRObLfKSNwNDa00pGDC0klCLgxdQO2uXXbzFXS+KoIJhKZUZhMSZ13g2OlNuONqsFQbRebehM6aaVLl8yNisPCcOtGV5sqyk5Alakxbrb76s+F4BltpSMLnaU+sJkrJKXAhZSrW6BcEWM9L0ttIFs4PvkyNhc1KweGdzhYbVCCFAEjUJUBYwSOY9D7q2hl+GW6HptbFTieCvoHzzXekmCtJcWDBABy3KbDfzqtS6zOUoCgAR4TbWdNvI10nAv98FBbZQpMSkmRfSFD+RE1AxnZHCLklrKSSSpKlJJJuSYN5rSXTpq4gkkc+ViGgoBJKQfo5hBkm8ESNf1FTsLxF1sktuupBHMJUR5SMwt7LeVT+OcPZw6ZZHMOUhRCsw2JVJUAPT7qqm3OS+8zlXJCtwCTf0tpXLkhofAbJkt3iS1SovKUTIUVISVRBSU51AqAiRY6TVU+t0pICmirYqOo8gQLmn3sWjZapiwgffv7JqOh0KP7tN/pLGo20/lVwyTX6EyjF9wWDadRJUiZiACn27ybn2U9iOJvriUqJSICSFJAHQAfeJpxgKV4VJIGoEk5ep6H2fnScqzOYJHtTrfb271MsmpvULQqHsHxp4EhTYKlfWbtYg3VbMDG/loalL4k4shS2QIsAExlFzCYPXrVetoEcyoIgyDe224j9b0SklKbLFrkGRI87mBIq45X8LfmZtFzw5ae+aUAEgLQpRgAAJUCZPpNdI4ViEuF5aDKVLBB6jum65A0hzKCCNz+8mN7zcfyrpHYNBOFUFE3cVJCjOidFC9dmDK5ydk8F89gwozmWNoCoGkaUj5APruf5v5UsYJPVz/Vd/3Ur5Inqv/Uc/3V2avmKhs4H7bm30ugG8b6n1NJHDx9dz/N5RH4+tO/JB1X/qOf7qHyMfWc/1F/nRq+YUM8WTGGdGsNLH/wCDVL2r4th2VgPCFlkFC+uoygzY73tFXHEmAlh66j80vVSj9E9TWG/aMG/lKM6QollvXpK/z/UVjmlpjaHdGQx/GozJQ2ClQ6AH3DWJqx7OdoW2n0urmAlQgC9xEAE/qarHMG0BKEiBoPbTC8O2kGBAMnrlka/yrl7bUqtgtuDrHBe1Rxie7Q1lymZU4kE7WB3vYeV4tVJx3s1jIW6oKITzAd42QZWmRlF9On1RWFhIJuqBFrfr/mtd2R7ZOYY/OFS2wNJkgyLkkGBr56dKqOWVaXwVVu2PsYw5RncKVbpIcEdLJsLUKkYbiBCQEONqRfKpxCCspkxmNtrabUK6NMRdkvVfczLDqspknLEgjQC1/ib1LbeK0FJum03E38vhNRHnQkqkAC4XCYHTMDqbA7aCoeFxdyQ5Nz9E5bXmdT66SK8TW5rZHXrLtXCkQpwOgQJKVIGYkXHMDt/D+dV2KRJCkrSDMfYVeMu15nSahOYzN9IgmAeqdR06SKfwaZUQS2UnRMXO48p8xsTV+1FWRKbHz4RCpEmYBvsDPTXbp0okhVzaSAkHrAyzram8Th0hMCMwMAhUK9BMfeKhcL4kkqUDGVNtbxYQY1AjX41HtNNrcfaNE44c5gq+a9xOk5Rbe33+dQ+JKWlJUmQMpm8dCbR06/nUh13KkKCglJ9vNewI1EfdVtw1CVAFbthGn0gduW0edq0hOt2gcm9ihRiM8AzlKdTywSIiDY3JFj99LcxAWCoGFATMQDsU5oM+V+vnWsHCcI4pSFIREWUFrSMsCPCQJHTaZpodnMEs5EkjMowUOL8W5JMidutzWqcGKjOpxmZQkEEHNEH6sROxNa7C8fSG0z5EWuQdp0AgbVFx3YTlCmXSFpHLmykW0BMeVVGCwC3MQ3hnkHPOZcRCWxcknfNp1lQNKWNtpQKWxuOzDyS2YVmWVKUs7kk9OgACR5JFW5qFw7hTbM92CJ6qUf8AuqZNehjUlGpckshcRwIdSUyAet/wIrm3H+zb+F/dtl1KyboBUE9Ukajy9Na6qKWq4g6UTgpKhHEi1iFOBJZebAmVFBBt9qALmNKJGCxBkZTtoPOR00v7hXX3cPsZj1tURzCJSIFcTdbUaaF4nMWcJikgnI4TOvdrsbX0uP51Fdx76VZCCk6cwgybg+Ws10fiOGUhGdJMA81/o308t6plcQaKFklJKRo5vNrSNJrNThqqUQaXiZFpC1EwSlwak+E7TPUiPhU1rCpPKpyTvMmCOo3vOn4UDxMqKvpAjlTAjmJuLCIv/Ooa0qQQSCes3MnQnfXY9ap6m64MSeeHtiIJUTpcCYicszfQbV0bslh1KwDiEEpUoqAJ1ulP39fOucpxMDWQdjqIA0G1xXS+x+LQ3gluE8iVqPnokAes2rp6Jz7Txf8AaMsyWnfj+hzg3CHW0rBTCSEQgqF1CZVIkA3jz9lWJwirjIYnUORI12H33t0ocP4626DAUkiDlVEwoEg6xFvu61IVxJI1C465bbfmPfXqZpzc25rf18zmwQgsaWOW3r5EdeGWQSUKkyCO8EAETyyOpI1G+1EcOuSMq/Y6IiUi0ixgff8AWNTTjUCZmxgmPW/pY3ofLUaTe9oMiADMdIM1lqXh/P3NtL8X5fYj40EYVwEQe6ct/hV0rnH7VHSnFpgSBh27DXxLufLSuk8SeSph6Do0vY7oMa9awn7RGyrFIif3De4g3Xa/6vWOZpQtlJGCw+KCleGJ2m2o66/CpUXIMaz09nwpOMw/NAQfw5dJj9WpKUKTzHWPUk/npXnScXwOheKZdVdtClySLSSI0t+harvsrwRbhUXknKORSSYM5QYtvCgdtamdjMqQ4JTMCxkqGtz0H51peBMgJcISE53nDAM+HKiZ8ykmtcL1ez4G8Y0kwIwCAAAkACwACbe8UKsC1QrsK2OVOud4kHlURfxSQSbQDrYT+FB7FhK8wJtJISAVHSRJkRtHntR4PCCE5k5QSkgJVzQBuR5k6aiKRGV0kI7vrKwSoHpf1PTSvCio2169foZjOBx4cStQQEgE8uXMFTEZgJJO9v8AmU2pSjJIylMCBGXqCDpppVfiELSCQrMNTlCYAKo0B1P50tglwCEzIsd79em/6Nb6FyvX1BJk9/EAJvECJtAPoB91NIwrWraACpIPigbnaYNNtYRz5xCkkhQIgncja9yOvlSigpAzKCU5LkmCkiwgewa+VSqXDHQfDcKsIUVKEEKMEkhME7kWHp+FILq0oDaFDOCZKL5BqFFMSRB1AMedHhsKrLyFKyoSM05T1mTMQTan04J5s5XElWYSrmNuoCTvEQfWtFy+GG43gg4kwtSlEyRzACQTeCPW/wCBq+wOJDas+cBMRlKeYkSTsZBnpVWOEkg5bRlI16zEkQd9PLrT4YdSUwdCTdKbka5lKIi3kRSaUnsNUafC8WdXJbbUEhRBK1QogTCgDFtPf5UnsU0VrxGLVcurKEG3gSYJB6EwP8FZbEnEKypS4pDi1ZExlvn5bgagZjPv2rfYbhS2m0oZeICRAC0pI94ANdvTY6ttic9Rb0CapXHsYn6DSx5SD7iRUZfaJaLOMEe0j7xXYsbfBLyJcmipSaz6O0zR1Ck+okfC/wAKnt8VbV4FBXkCJ/ymDUuElyilOL4ZYuNSPPaoQJuLSOs0y9xlKQZC0n7SFx70g++stxvtPM5SEkaEKFzteI9hFYZcTa1JcFKaXJO7V40pbcF08t72hUgGQd4PnY1yZ/GSbk/h/OrPivFlLK1ZrkpmwTtcb6e29UDqwSd/OIn3Vlhhe7InKyyw+My+E26e+pKcWCkGTIgka2EdKoUL6Cn2VkGQRVywp7kJ+Jes4xJOYZk39htAv0t8a652CbDmBhYEKUoEa7DeuK8PYdeX3bSSswTCRJKREk9Bp5Sa7L2KxQw+FS2+l1K8yifmVkXPUCNq0xQ0ytEzp7F/h+DtoCspVKolWbmIGgnpenl4KTPeOC8wFW9gIpn+nWN1kfxIUPvov6fw3/WR7TXU8km7bM1iglSQ6jh8EHOoi1jlgxptSDw06d4Y1goRE+79RQTxvDnR5v8AzinU8TZOjiP8wpa5ekg7OPpsiYzBlLTxzTLTlsiRqCRcdPxrB/tMxwRi0p0+YbM+Ur/Kuh4/EoU04lKgSUKAAOpKSBXMf2sR8sQY0Yb9t3I9f51jn9qO5cI1wUIxQ1zwTfXYZpNPYfFIgSZB0HUEXPvjTrVVkm4JggEkWJ+yCNBt7aSOVRuE39uU63M/qa85wTNTZcLxbDQLbIUt1UFd5iOpI2n01rU9nUxhmTupBc/1FKX+Nc04YlbYUApMqsqBoDsCRbXbzrS8F4y4cqVOIbbSkDm1CU6a6+yrxzUH4l3dG3vR1HafkA/gR8DcUK7rGcxbcJJAsADB+1rZJ9tOIwxy82VSSObNMnfbT08rzVQOJlWYGQkkRAE2Emx9DfzqMcQq+XlAJEmZlIFzvrbTUDrXirBP9BNovG0NKFo8RugxciJ0Mm2pqQ7kaCktkiOkqIUQANSJtJgetVXCWMqjIuTMgwBrY6wK1/D8KwkZSUkqOloPQxrqdaUo06uxwVmQZ7/NY50SCevqQTywIt5RUnEYUlaQtKykQMgBCQcpAzHWfvnyroeB7PoHMhIEzabeYibaU7iOzzKiCpCCqbkpE2H1ta2V3dF6EYzhSDIyoVA0TrCbwCNtvdWqRCrKa0EDzPS1xerDD8HZT/ZD1tfoJJn/AIqaWxlACTHWdOtCxvmxpJFE7wjQgpj2yPQbfr2sjgWh9pFtyJj2emlaVpsaEG/lb9fzqHxZzu0KWEkhKSqAATYHqbXrRQJ0x5oyXZvhiXMe46JKGJSmTMLVKZ9QM3vFbuLVTdk8EWsOkqHO4S6uBqpdx7kwPZV0BXoJUqISoTNBQ22pQFEU0wKzE8HZWbtp9nKZ/wANVuJ7KoPgWpPkYIH3Vossml5atZJLhkuEXyjFu8FxTfgVmA2Co+CrVQcVwzpkOtnzJRH/AOgK6lFJy1XbPvRPZeDOCcS4aRzJFtwZNus1VKPpXoPE8HYc8bSCdyBB96YNc47Z9hgwe9YEtHUTdtXt+ifh7qhuLewtDXJg4I3pSCN/vqUvhShpTC8GsbUqEa/9lQ/rq/7hf/karraa5N+yhsjGLn/oL/8AIzXWgKuPAgwaMqPWjAoRVCG1JB1ANNnDo3Qn/KPyp00maVAMKwLW7TR/+tH5VC7VoBwT4gWbgWFuYRFrVZ1V9qVRg8QZjk1/xJpSWw1ycmeEXbzAdDcRYWqvXjVQoFNhbYHXy1NTEKIMkmSLST7CRtp8aS20S5J9Jv8ADzriVLk0H8JjCsAKgAaez1q14S8lpwKUArLzaXBPtvvAkVGOBcKk92hK1GE/RF4P0p8qk4TsrilnnASJvKptuBknrWNJ7rYuma//APqsP/1HPYgEUKgM9iWgkSTPoP8AbQrTtZev/R1IpW+EIKCjKbAZSuQoKHmIBEbRTGJ4LkQnu5WoGDAmCTf9bVOXxdtASVGSmc1wdYtI9KtMJx5Xd+FKSR5wlMEDXT+VeRDNkjvK6JVWR+F9n13Cl8xnewVt061bcL4UhskZUKUIJVAIF+qtIPnttUPDdpC2kIAzKP0vMnXS/X2UeFxKlGApMdDczcXOkifjTeRpW9r5NFJLg1WH5kjKq49OulqmtoGs39vw2qs4ZiVxEEH39biLCpaHoJKpnoIPsrqwyTiirJiCLcw9lGROkU2hJIkz1uAD7aIpvF9PokfjXTQhZQqJiddxeqftE0taUNDRxaUuEbNgZli2gVGW/wBarBAQkR0+tzfEEmjZQIJgAbQNTufw99Xjj7SExyaLvJpGv6/lQLf/AB1rrEKzUQJ60g+2lUCFFRmj7w02fbRwaAH85oZj5UxSwqgBefrRKANiB+dIoxSAiu8Jw6tWW7/ZAPvF6q8Z2Lwrn0VJ/hWr8Zq9Io5pipFFwXsmjDOlxtxRlJRCgDYqSrURflq5d7wHlSlQ81lP/qfvp4Ko5o1MWhEb5Q6BJw6jaeVxs+y5F6Q7xPKJ+T4g2k5UoVG0cq9fKrVlVtBRLQBpvVamToRQjjST/ZYgerDn4A0y92jw6JzrUiNc7TqQNrkpjWrpSP1NNqb61GuXyH2aKvD9o8Ks5U4honpmE+41KIZxLa28yVpUmCEq6FM3SbRTjmFSdQDPUDz/ADp3CtpbEJSE2iyR1mplkm1VDWNJ8mWe7B4cpkpUk38KlTpA3gi/QaUzhOyDDZ5ZMGQTJv5eVbQKPUT6wPjTCxe436kz7vSuWUZVW5qqKBjhE4lhQICW1LVlgXUWyJkfcetXjbRzLAvfy6CnGfFcUYcufUj3WrTFHbcUuRgqFClFQ6D9e2irfShHFcMIXkVrJVEzAjS/p8auMTiwULkm4AHkNhR0K8zJBScb+RCF4V5KikJ8uokCCN60GFwxTJJt0AHpcz1oUK8zq24SUUCLHBrLkAKIQCJjUgKyxJvqRVm01flSRtzK0m9stzQoV09LFd5rEtm3CAATf1m/upp/F5TEj0i/5UKFegpMqhYcCwTB6bTemydvd0oUK6MXiQIk7G/SlKJ3oUK3EI728UtJo6FA2GBSG5uN/WhQoELmjoUKABrfprRlO9ChQIBtQk6fr9etFQpAKzH3UoK8qFCmMeaWelPLtRUKZl3kVetEtQ91ChSNBsqpOajoUAMreSFZSRPoaX3dChTaoSYlU0VFQpDEn9a/nR0KFAz/2Q=="/>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endParaRPr lang="el-GR">
              <a:latin typeface="Lucida Sans Unicode" pitchFamily="34" charset="0"/>
            </a:endParaRPr>
          </a:p>
        </p:txBody>
      </p:sp>
      <p:pic>
        <p:nvPicPr>
          <p:cNvPr id="39945" name="Picture 8" descr="https://encrypted-tbn1.gstatic.com/images?q=tbn:ANd9GcTr68jmdMbSnbFcJ6dVZNk2j5j_kw3EeblNz9OjxVT3O-axR6ItOw"/>
          <p:cNvPicPr>
            <a:picLocks noChangeAspect="1" noChangeArrowheads="1"/>
          </p:cNvPicPr>
          <p:nvPr/>
        </p:nvPicPr>
        <p:blipFill>
          <a:blip r:embed="rId7" cstate="print"/>
          <a:srcRect/>
          <a:stretch>
            <a:fillRect/>
          </a:stretch>
        </p:blipFill>
        <p:spPr bwMode="auto">
          <a:xfrm>
            <a:off x="2857500" y="4000500"/>
            <a:ext cx="2786063" cy="1857375"/>
          </a:xfrm>
          <a:prstGeom prst="rect">
            <a:avLst/>
          </a:prstGeom>
          <a:noFill/>
          <a:ln w="9525">
            <a:noFill/>
            <a:miter lim="800000"/>
            <a:headEnd/>
            <a:tailEnd/>
          </a:ln>
        </p:spPr>
      </p:pic>
      <p:sp>
        <p:nvSpPr>
          <p:cNvPr id="10" name="Date Placeholder 9"/>
          <p:cNvSpPr>
            <a:spLocks noGrp="1"/>
          </p:cNvSpPr>
          <p:nvPr>
            <p:ph type="dt" sz="quarter" idx="10"/>
          </p:nvPr>
        </p:nvSpPr>
        <p:spPr/>
        <p:txBody>
          <a:bodyPr/>
          <a:lstStyle/>
          <a:p>
            <a:pPr>
              <a:defRPr/>
            </a:pPr>
            <a:fld id="{34CEA6B4-309F-4F99-8546-1756A2030B17}" type="datetime1">
              <a:rPr lang="el-GR"/>
              <a:pPr>
                <a:defRPr/>
              </a:pPr>
              <a:t>9/10/2014</a:t>
            </a:fld>
            <a:endParaRPr lang="el-GR"/>
          </a:p>
        </p:txBody>
      </p:sp>
      <p:sp>
        <p:nvSpPr>
          <p:cNvPr id="11" name="Slide Number Placeholder 10"/>
          <p:cNvSpPr>
            <a:spLocks noGrp="1"/>
          </p:cNvSpPr>
          <p:nvPr>
            <p:ph type="sldNum" sz="quarter" idx="12"/>
          </p:nvPr>
        </p:nvSpPr>
        <p:spPr/>
        <p:txBody>
          <a:bodyPr/>
          <a:lstStyle/>
          <a:p>
            <a:pPr>
              <a:defRPr/>
            </a:pPr>
            <a:fld id="{250FE8C1-AB71-4F7B-AE0B-A93AFB4B0325}" type="slidenum">
              <a:rPr lang="el-GR" smtClean="0"/>
              <a:pPr>
                <a:defRPr/>
              </a:pPr>
              <a:t>31</a:t>
            </a:fld>
            <a:endParaRPr lang="el-GR"/>
          </a:p>
        </p:txBody>
      </p:sp>
      <p:sp>
        <p:nvSpPr>
          <p:cNvPr id="12" name="Footer Placeholder 11"/>
          <p:cNvSpPr>
            <a:spLocks noGrp="1"/>
          </p:cNvSpPr>
          <p:nvPr>
            <p:ph type="ftr" sz="quarter" idx="11"/>
          </p:nvPr>
        </p:nvSpPr>
        <p:spPr/>
        <p:txBody>
          <a:bodyPr/>
          <a:lstStyle/>
          <a:p>
            <a:pPr>
              <a:defRPr/>
            </a:pPr>
            <a:r>
              <a:rPr lang="en-US"/>
              <a:t>Cyprus-Russian Health and Wellness Forum</a:t>
            </a:r>
            <a:endParaRPr lang="el-GR"/>
          </a:p>
        </p:txBody>
      </p:sp>
      <p:sp>
        <p:nvSpPr>
          <p:cNvPr id="13" name="Rectangle 12"/>
          <p:cNvSpPr/>
          <p:nvPr/>
        </p:nvSpPr>
        <p:spPr>
          <a:xfrm>
            <a:off x="428596" y="1071546"/>
            <a:ext cx="8001486" cy="461665"/>
          </a:xfrm>
          <a:prstGeom prst="rect">
            <a:avLst/>
          </a:prstGeom>
        </p:spPr>
        <p:txBody>
          <a:bodyPr wrap="none">
            <a:spAutoFit/>
          </a:bodyPr>
          <a:lstStyle/>
          <a:p>
            <a:pPr>
              <a:defRPr/>
            </a:pPr>
            <a:r>
              <a:rPr lang="en-US" sz="2400" b="1" dirty="0">
                <a:solidFill>
                  <a:schemeClr val="accent1">
                    <a:lumMod val="75000"/>
                  </a:schemeClr>
                </a:solidFill>
                <a:effectLst>
                  <a:outerShdw blurRad="38100" dist="38100" dir="2700000" algn="tl">
                    <a:srgbClr val="000000">
                      <a:alpha val="43137"/>
                    </a:srgbClr>
                  </a:outerShdw>
                </a:effectLst>
                <a:latin typeface="Arial" charset="0"/>
              </a:rPr>
              <a:t>V. Restructuring of the </a:t>
            </a:r>
            <a:r>
              <a:rPr lang="en-US" sz="2400" b="1" dirty="0" err="1">
                <a:solidFill>
                  <a:schemeClr val="accent1">
                    <a:lumMod val="75000"/>
                  </a:schemeClr>
                </a:solidFill>
                <a:effectLst>
                  <a:outerShdw blurRad="38100" dist="38100" dir="2700000" algn="tl">
                    <a:srgbClr val="000000">
                      <a:alpha val="43137"/>
                    </a:srgbClr>
                  </a:outerShdw>
                </a:effectLst>
                <a:latin typeface="Arial" charset="0"/>
              </a:rPr>
              <a:t>MoH</a:t>
            </a:r>
            <a:r>
              <a:rPr lang="en-US" sz="2400" b="1" dirty="0">
                <a:solidFill>
                  <a:schemeClr val="accent1">
                    <a:lumMod val="75000"/>
                  </a:schemeClr>
                </a:solidFill>
                <a:effectLst>
                  <a:outerShdw blurRad="38100" dist="38100" dir="2700000" algn="tl">
                    <a:srgbClr val="000000">
                      <a:alpha val="43137"/>
                    </a:srgbClr>
                  </a:outerShdw>
                </a:effectLst>
                <a:latin typeface="Arial" charset="0"/>
              </a:rPr>
              <a:t> associated </a:t>
            </a:r>
            <a:r>
              <a:rPr lang="en-US" sz="2400" b="1" dirty="0" err="1">
                <a:solidFill>
                  <a:schemeClr val="accent1">
                    <a:lumMod val="75000"/>
                  </a:schemeClr>
                </a:solidFill>
                <a:effectLst>
                  <a:outerShdw blurRad="38100" dist="38100" dir="2700000" algn="tl">
                    <a:srgbClr val="000000">
                      <a:alpha val="43137"/>
                    </a:srgbClr>
                  </a:outerShdw>
                </a:effectLst>
                <a:latin typeface="Arial" charset="0"/>
              </a:rPr>
              <a:t>organisations</a:t>
            </a:r>
            <a:endParaRPr lang="el-GR" sz="2400"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a:xfrm>
            <a:off x="457200" y="1444625"/>
            <a:ext cx="4040188" cy="3941763"/>
          </a:xfrm>
        </p:spPr>
        <p:txBody>
          <a:bodyPr>
            <a:normAutofit lnSpcReduction="10000"/>
          </a:bodyPr>
          <a:lstStyle/>
          <a:p>
            <a:pPr marL="263525" indent="-153988" eaLnBrk="1" fontAlgn="auto" hangingPunct="1">
              <a:spcAft>
                <a:spcPts val="0"/>
              </a:spcAft>
              <a:buFontTx/>
              <a:buChar char="-"/>
              <a:defRPr/>
            </a:pPr>
            <a:endParaRPr lang="en-US" sz="1800" dirty="0" smtClean="0"/>
          </a:p>
          <a:p>
            <a:pPr marL="263525" indent="-153988" eaLnBrk="1" fontAlgn="auto" hangingPunct="1">
              <a:spcAft>
                <a:spcPts val="0"/>
              </a:spcAft>
              <a:buFontTx/>
              <a:buChar char="-"/>
              <a:defRPr/>
            </a:pPr>
            <a:endParaRPr lang="en-US" sz="1000" dirty="0" smtClean="0"/>
          </a:p>
          <a:p>
            <a:pPr marL="263525" indent="-153988" eaLnBrk="1" fontAlgn="auto" hangingPunct="1">
              <a:spcAft>
                <a:spcPts val="0"/>
              </a:spcAft>
              <a:buFont typeface="Wingdings" pitchFamily="2" charset="2"/>
              <a:buChar char="Ø"/>
              <a:defRPr/>
            </a:pPr>
            <a:r>
              <a:rPr lang="en-GB" sz="1800" dirty="0" smtClean="0"/>
              <a:t>Establishment of a strategy for downward adjustment of prices.</a:t>
            </a:r>
          </a:p>
          <a:p>
            <a:pPr marL="263525" indent="-153988" eaLnBrk="1" fontAlgn="auto" hangingPunct="1">
              <a:spcAft>
                <a:spcPts val="0"/>
              </a:spcAft>
              <a:buFont typeface="Wingdings" pitchFamily="2" charset="2"/>
              <a:buChar char="Ø"/>
              <a:defRPr/>
            </a:pPr>
            <a:endParaRPr lang="en-GB" sz="1800" dirty="0" smtClean="0"/>
          </a:p>
          <a:p>
            <a:pPr marL="263525" indent="-153988" eaLnBrk="1" fontAlgn="auto" hangingPunct="1">
              <a:spcAft>
                <a:spcPts val="0"/>
              </a:spcAft>
              <a:buFont typeface="Wingdings" pitchFamily="2" charset="2"/>
              <a:buChar char="Ø"/>
              <a:defRPr/>
            </a:pPr>
            <a:r>
              <a:rPr lang="en-GB" sz="1800" dirty="0" smtClean="0"/>
              <a:t>Establishment of an MEA unit at the Pharmaceutical Services and build capacity in corresponding aspects.</a:t>
            </a:r>
          </a:p>
          <a:p>
            <a:pPr marL="263525" indent="-153988" eaLnBrk="1" fontAlgn="auto" hangingPunct="1">
              <a:spcAft>
                <a:spcPts val="0"/>
              </a:spcAft>
              <a:buNone/>
              <a:defRPr/>
            </a:pPr>
            <a:endParaRPr lang="en-GB" sz="1800" dirty="0" smtClean="0"/>
          </a:p>
          <a:p>
            <a:pPr marL="263525" indent="-153988" eaLnBrk="1" fontAlgn="auto" hangingPunct="1">
              <a:spcAft>
                <a:spcPts val="0"/>
              </a:spcAft>
              <a:buFont typeface="Wingdings" pitchFamily="2" charset="2"/>
              <a:buChar char="Ø"/>
              <a:defRPr/>
            </a:pPr>
            <a:r>
              <a:rPr lang="en-GB" sz="1800" dirty="0" smtClean="0"/>
              <a:t>Development and implementation of a strategy for the establishment of  an HTA unit. </a:t>
            </a:r>
            <a:r>
              <a:rPr lang="en-US" sz="1800" dirty="0" smtClean="0"/>
              <a:t> </a:t>
            </a:r>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None/>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None/>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l-GR" sz="2000" dirty="0"/>
          </a:p>
        </p:txBody>
      </p:sp>
      <p:sp>
        <p:nvSpPr>
          <p:cNvPr id="10" name="Date Placeholder 9"/>
          <p:cNvSpPr>
            <a:spLocks noGrp="1"/>
          </p:cNvSpPr>
          <p:nvPr>
            <p:ph type="dt" sz="quarter" idx="10"/>
          </p:nvPr>
        </p:nvSpPr>
        <p:spPr/>
        <p:txBody>
          <a:bodyPr/>
          <a:lstStyle/>
          <a:p>
            <a:pPr>
              <a:defRPr/>
            </a:pPr>
            <a:fld id="{34CEA6B4-309F-4F99-8546-1756A2030B17}" type="datetime1">
              <a:rPr lang="el-GR"/>
              <a:pPr>
                <a:defRPr/>
              </a:pPr>
              <a:t>9/10/2014</a:t>
            </a:fld>
            <a:endParaRPr lang="el-GR"/>
          </a:p>
        </p:txBody>
      </p:sp>
      <p:sp>
        <p:nvSpPr>
          <p:cNvPr id="12" name="Footer Placeholder 11"/>
          <p:cNvSpPr>
            <a:spLocks noGrp="1"/>
          </p:cNvSpPr>
          <p:nvPr>
            <p:ph type="ftr" sz="quarter" idx="11"/>
          </p:nvPr>
        </p:nvSpPr>
        <p:spPr/>
        <p:txBody>
          <a:bodyPr/>
          <a:lstStyle/>
          <a:p>
            <a:pPr>
              <a:defRPr/>
            </a:pPr>
            <a:r>
              <a:rPr lang="en-US"/>
              <a:t>Cyprus-Russian Health and Wellness Forum</a:t>
            </a:r>
            <a:endParaRPr lang="el-GR"/>
          </a:p>
        </p:txBody>
      </p:sp>
      <p:sp>
        <p:nvSpPr>
          <p:cNvPr id="11" name="Slide Number Placeholder 10"/>
          <p:cNvSpPr>
            <a:spLocks noGrp="1"/>
          </p:cNvSpPr>
          <p:nvPr>
            <p:ph type="sldNum" sz="quarter" idx="12"/>
          </p:nvPr>
        </p:nvSpPr>
        <p:spPr/>
        <p:txBody>
          <a:bodyPr/>
          <a:lstStyle/>
          <a:p>
            <a:pPr>
              <a:defRPr/>
            </a:pPr>
            <a:fld id="{316D9884-2EDA-42D7-81CC-0AC0A80573D7}" type="slidenum">
              <a:rPr lang="el-GR" smtClean="0"/>
              <a:pPr>
                <a:defRPr/>
              </a:pPr>
              <a:t>32</a:t>
            </a:fld>
            <a:endParaRPr lang="el-GR"/>
          </a:p>
        </p:txBody>
      </p:sp>
      <p:pic>
        <p:nvPicPr>
          <p:cNvPr id="40966"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0967"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40968" name="AutoShape 2" descr="data:image/jpeg;base64,/9j/4AAQSkZJRgABAQAAAQABAAD/2wCEAAkGBxQTEhUUExQWFhUXGBkXGBcYFxgdGBYVGBgYGBkYGBgYHyghGhwlGxwcITEhJSksLi4uFx8zODQtNygtLisBCgoKDg0OGxAQGy0kICQ0LCwsLDQtLTQtLCwsLCwsLCwsLCwsLCwsLCwsLCwsLCwsLCwsLCwsLCwsLCwsLCwsLP/AABEIALcBEwMBIgACEQEDEQH/xAAcAAAABwEBAAAAAAAAAAAAAAAAAQIDBAUGBwj/xABGEAABAwIEAwUDCQQJBAMBAAABAgMRACEEEjFBBSJRBhMyYXGBkaEUI0JSYrHB0fAHM3LhFSRDc4KSk9LxU7KzwjSDohb/xAAaAQADAQEBAQAAAAAAAAAAAAAAAQIDBAUG/8QAMxEAAgIBAwEFBgYBBQAAAAAAAAECEQMSITEEE0FRofAiI0JhkdEFFHGBseEyJDNSwfH/2gAMAwEAAhEDEQA/ALzLQil5aPLX0R8tpG4oRTmWhloDSIihFOZaEUBpG4oU5loRQGkbihFOxQigKGqEU7FFFMVDcUIpzLQy0BQ3QinMtDLQFDcUIpzLQy0BQ3QinMtFloChEUUU5loZaQ6G4oRTmWhloChuKLLTmWhloHTG8tFlp3LRRRYUN5aEU5FCKdhQ1FCnYoopWOhuiinctJ7uixjcUKcy0KdgSYoRThFCKysqhvLR5acy0MtFhQ3loZacy0eWiwoay0eWnMtDLRYUN5aGWnMtDLTsKG8tFlp3LQy0agoay0MtO5aEUWLSNZaGWnctDLRqDSNhFFlqQlowbHbajGGV9U1HaxXLRp2M3wmRctDLUwYJfT4ijRglETb31L6nEviRa6XK/hf0IWWhlqwHDj1FE5ggkEqVAAJNthWb63Cvi/ktdFmfw/wQMtFlqRxJbOHALzuQHSQb+4GoquMYQAELWoESMrbht7E+YtUvrcfz+ha6DL8vqKihFJTxdgiUtYhWmjK5M+sUEcTJ8OCxJ81JSn71VL66Hg/X7lr8Pn4rz+wqKEUoYt+DlwJmYAU62ARe5N422Op6US3caSoJwrIH0Sp2Z6EhKbbVm+vX/HzRa/Dn3y8gslH3J6H3UojHGeXCo6czhgXsbCTpfy0paBiAIU8xOVQkJPjJGQgFWgTMjcmpf4hLuivqaL8Oj3y8hv5Mr6ppQwiun3VFTw7EE83EJ8kNND4i9SsDgS24FLxLzmoCVCEGdJhO219/SpfW5e5L6Ma6DD3t/VDbjRBg60gpqx4mjmSeqQfiR+FQor0MWTXBSfeedmxqE3Fdw1FFTsUda2ZaSRFHFLy0eWsrNtI3FHFSMOjmFWGdA3H69K5s3U9m6qzpw9N2ituioCD0pYYV9U+6pznEmk+JwD1t99MI47h1ZsrqVZBmVlUg5U9VQbDzNc762fdE3XRY++Q0MIrp91LGBV5e+op7X4SDldSrKJMc0CQmeSdyB7ajq7a4eCQFqgTZtzSYtKBvS/M53wl6/cr8rgXLfr9i0HDz1FKHD/tfCq3hnagPlwNNOShBcIUkAqAnwgqubHWKgN9tSskJZV4VKEra5spAMZVq61Pa9QxrD067jSDh46mlfIE+dY1jtu64UZGk/OZ8nzgOYoHk31tRcD7XP4h5lBDaUOqWJSXCrkRmMSEjcbUv9Q/iHWBfCbYYJHT4mjGGT9UVz7jnajEsu4hvOkdwtKDDajOdUJgqdg21sKi8U43iEu4lHe2ZSFCG2tFKbAEkG8L18jSWPLLmTL1448RXr9jpuRI2SPdSS8gfST7xXKn8fiCoAPPXwwfhCkpv3WbLyIBkkazvpVrxDvf6Lw7ye+LpWtKgFu5iCCqVZCCSIi/Wk+mfexrqPBHQO/T19wJ+6ml49saqj1kffXLcZw93JjAErWUOtBvMXFZoW4lXiVplk2jamxwlYcR82gD5KSswizxw6zllRtzkCj8tHxD8xI6XiO0WGR4nWx/9jf3FVNYntBh2YS64lCtQFKAJE7DX4Vy5zDrS3hsymUq7xZdEtXSFN5fD9mdOtbv9oLHzmDKXEtxmLgKykqT3oiw8Vgoe2qfTxVE9vNkxXbHC5SoOJUAQDlDhgqzQICPsn3VGc7YsK5cjqgoHRpyCLzcgRoaxreHBYxkvR3jrZQR3pyALcVGlrWtapOGZbGIwiy5PdNIBHdr5ykKkyRAmd72qlggJ5p+JeL7atJTIYegH6bYF1EqN1uetTMd2qW0hlRaJ71tK0wtpI5gDl51aiRpIuK589gWe4LSVLVLqF8qEp8KHExzK859la/tG218nwAWHPm2QUgZNCG7Ek68m3Wq7GGxPaS8R9XbB0h2GwC0JUC6j64QZyoMRNQcT2zfCELysgLzZSVvGcpAPgQN/SmEIQPlay2v5wXBWm+Z1JMQkxfrUTEZCy0juCQjvIHeKnmUFHRF/5VaxY/Ah5JeJPf7TYnvHWwplJaC1KEPkhKOsqAJuLDrT2E4q+vBO4kuglDkGGUnlllMBK1a5lzM/zj4jDS484hjnc7xCjzqlJV0mL5Rp1qdwthacE833IlTngLa4IlkzlkE3TrO1PRFLgTk2+Sne4u/lZX3ygHc0BLTKYyuFu+u4p55904jEtnEYgBpL6xDoSmG5gAJTI9pOm9S08PfKEf1cDLOUdyITKiq2aYkmanP4R8OrUbBYcmUtAkKBjxAEyY19tP2V3AY8YxS8MXu8eV873cF9Z+hmmQB10rYdk8MAWVgEFTMmSSZUEqNzc361CXhngFDvEpEiPnGEjQzITvVr2eOVSElSVqCSDlWFHXXXQCsszg4OqNMWrWuTQcVRytHyUPcZ/Gq2Kt+JD5pv1NVZFdHSP3S9d5y9XH3rGooU5FCuqzlolRQilxRxWVm+kPDDmH62qt7c8NbC8MeUZy73mYi6CyoKyg63ImrbDDmqo40pSnFjEJQUspJQslSQErKReCBcRXndRNRzJvw+539PB9k0vH7HO+GYFATJLPhfKsqQZlTfd+FG0X9mtar9mLQzvSvOBhoXyqAzZniVXAm0DT6NNZ8MEqyhiyfqqXYlOskyDV52PZS6l8NZEmMoKGgi4BMEFPMPfqaJ51oezKjjepboxGGQlKHM7ziyGHWySk3UtxRCudQumIv9WkYZLXd6OK/q4amESQou80SbyT8K2bzvcMlxzKmVBIKW0i5zHYeVVb/aRISo947ZaW7KQOYhZgSofV01ojncltFilirloe/Z2pKXHlhKgE4ZKBmIGbKldhbUn11qDgMMsElOGcGVtYTOcyVLSSLJEzr7K0vYp8YtL6cyzcolSgSFZSbZVGIMGqB/i/cofC05i0Eg5nFSczjYH0THi6moeeWutO/6j7JabvyI3D+HuoLUYbL3YXEhZylUzdShrT/ZnhzyMVh8zTaUILhOXLmSFIiQCtSrmBUQceBS8ru0Du8gPOs/vDA+gPhNWPYXiXe4xaciU5MwtN7kf+taOeVK3HzIUIN1fkJ4vgH3sQ8tvuAhx3N/YypIJjMYJJjrRYrAPlbqi+2nOB6yCg3KUeR1nathxPhORx5xKd84MSNAT8Zrn2H7QuOuNgRDilCzQ0StSdc5+rWWPJlktkjTJjhF7tknGYFRIzYqAEJTALxFkZTaANb1c4vCf1HDtKcUEySHEhRzZgIBTII9pNZPE8YfUoAJXBeU3ZCfCnJzeA25vhXVsLgO8wyExdJQQPRJBoyzyxSugxwhJ95hHOzjSm3AVqKVrQT80JBGcjxK8zSUcGZSbBwwjJYITKcmTodqsO0+HxKXFobS5EIIIJyz3eI3FvEETf6QrM4fB44spLjbmcqctncsmGwLhzrm/U1Ue1fMvIlqC7ixb4YyVIR3TolQElxNirKJgIHQb1o+N4UOra71vvfmwUqzZYlRJEJje9Z3sxgXxiXC6gpTnHdkqJlOcndRi0dK6VhcCHGmzNwmNOsH9etZ5XkTrV/BpjjBq6/kxR4eylCh3SACoSFOLiYVfxevvqL80mCEYdMAwZmwB0k6dak8V7IYlTuJyJbhaszZKUg/ussq5ZnNOs2qvd7H4tDbAUWwU99ngxOcckQkaez21pGN8zZEqXERtWJBlKPkxIuQlttREW6HrWywuDSpSwMoCCgJ5EmAW0mBItcz7ayPDeCvNuuqcWClZOQT4QVkge6BbpW44d43v4kf+JFFOMuWxqmuEGOH/bPsS2P/AFpRwkCS4sDcygD4JqXXOv2lhpTiW1rKStJ5VEhCiIyqEqCSRMRY8vlWuGHaT02Eqiro3YwYP01n/GfwofIEfb/1HP8AdXGeA9pMXhHF4VsoWtxSQM1whwlIK1nxHkEEE8seRFdvT567xpNX1HTywtW7vgIyTKrjWEQnDvKAIIaWQcypBCSQRJqj7WYpPywNZQVFpKvGkWCFK8Ou2taPj3/xn/7pz/sNNcV7NMuPDFKJDqWwkXtGQjT0Ua56i/8AIb1L/E5q7xRHdqUEtwFJBlavpBcXCD9WrvsYMzqHISMyFHlJIiepAO3SnHOzGFSkojlJBMrOqZjf7Rqd2eZQ24lKbJSkhN+pFpOutPJCGn2UTjnLV7TNLjjLaOoJH3H8aryKscWj5sGdVH7oqARXV0j92jm6pe8Y3loUuKOuqzm0j5NDNSVUQqEimyVhdamcZ4Yh9t0Z8ilpy5gRIAg1EwIvWe43nwqn1KWstgApBWRAK0gQo+seyvK6p+9PS6f/AGhnHdgGghz+srVnDaTdNg3luLb5QTVx2K4Y3hS5Cz84srJURuNvK1YhXahKmXlgq+bcbQr5xeqgvfL5bTWp7BKTi8M+CPpqT4lKhSUoIMqSDr0onKeh6kOMVq2NB2g4NhcU2ltw8oWF8pI5gFDb+I1n8f2QwQByhRzO96br/eQb39TbSoXaN75GwgkAlbiUwsr1yqP0QaomOL94yFJDRKlfbKcoHWBzSdKmDyKNpbfr/QT02/t/Zuey+GZwoXkGRKl5lEkm5EXO21U/HuGl1WKUhDZS53eVSimFZchM832d42qFwbjyWmnG3GwvOT4JSBYATM3m9Nf06rKQCkC0DuzYAz9aDa2g39KVy16g201YP6IdyPAJYGdSTqACEkkFRCjerHsdgVNPuKUUKKgSAhUnU3NhGtVCuMrhQkTAjkgeKT1m1qtuwr7qsUsOeEIzIIAghSgNQBcEEHzBrRzm4vjzJUY2uTYp7RMqGUXOkeZ2NRF8cYA8Cfcf9tJ4nwstla0j+0BBEaFaZ/GuacExz7uKbSe8ObvUnMGxZtpSgeVtNpjfWPMHLHGbje3maSaTrfyNhi+INX/BKj+Aq8Z4z3CEEoJCxYgHadehhVcrONfU8AQ9lLpSbiMuYXs2LQeu1deZwHesIG6SDHllI/XpVZlJVdE4mnfIwvtJ9IIPTw+p+sKrsd2hKx4FWv4esD61ZXt0p1pxSEzrMd4pIs0DolY3NVuJS7/R7Lkcy+9t3q9nUDxFyTb7R/Cqjils7FKa32NQ3xLM4gZFgkwCYgHqReavBxZ1nK2EkgoSoKlO4iIKeorC9jWld8uUxlKYOdSiRKvrKPQV05nABxttUiQgDQ+tRlUk6vyRWPS1f/bKpzjjoGaN41Rtf6tV+K466rxBMXIlQ29AKx3azDKSvEJytHK8ogkJOzQkzvc0niWEKcHg1DugVIxP9mCAQFaDKQLm9hPnWscL2eryRm587ebL57iqifA2T/Gs/BKhWs4aiFPC/iTr/dIrmXZNgl10Hu7WTlQEwM+hIQPL3V0zBq5nyBJzJt1+aRam4uMqu/SHFpq6J9ZXtf2YVi3GiFqCPC4AtQyp1zpExmiRp9W1XZxyhq2B6uAbSNt7+6kjiR3CAL/2qdIBn41pjc4PVEHT2Zjsd2AZXiEMobDWHCQpRROZxKbFClGZJUQZOgFtiOgISAABoBA9BVf/AEgq/K3IMR3g/CY0O02pJ4mdIQP8Y03MfrXWryTyZKUu4FSHuO//ABn/AO6c/wCw1T9pMWflCW0rUlRaSqAkxEH6URNtJqx4k4tWGfzJAHcrggzPKr8I+OutVHEWc3FUyox8k8O0gKM66+ysdNqmNszy+NKIs5iTcCyHOh8vL7qsezGIcW+kqW4UlKuVwq1Ghyq0rEfI+RwZ1GVo2HRy3j862/YtgDuheQhev8RF/fRlxRUdhY5typm2xY+ZR/EfxquirPFp+ZR/Efxqtit+lfu0Y9SveCIo6OhXRZzUPrwy9gPefyqO+4lF3FoTabnYb3qtHAsOsCH37XBGIcSb9SCDHlQa7K4VQkKdVO6nnFE+0mvPj1M++R3S6eHcgme2OHQsCVlJgJKUSSoqCRAmdSNqX2q4sximHGm1JzkJs4Mgs5nV+8iYEGoDPZ5n5anDDN3TjSlLGYkyghSYUbp5gNNa0P8A/CMpMoffQOmZBT7lJn40pODlqldlJSUdKMK3wUjCvtgsy6+hxMKRlKEpWJJG8qrYdiQMLhiV5YKlkqRGU5jAk28h7qlP9jATKXAkbJCIT5mUkG8DytpU5ngPdtKaRCkrBSQom0kmU6wZM6dOgqck7jSHGNO2UfbrEIxSWg2tKci85z5tIi2UG9Zg4GMM0137YUhxxajLsQruwADkmYSffVnx3s4+yhBCmkpzBJUoiJJtqUxab1iXMeogcyZ35QemkKI63k1EMkqrY07HU9rLdzCKAEFDk6lMwI/jAPtFNLZUBJEAbkpj23qVwlYRhi651KSqCE6yBYwk36yapVPgyCTr9nTz18qh5varYFgW6fJKcIHMSkeZKYj1mtn+z7EZu8QACURBkeFc2t0UCf8AGa5jxHFFtAWpKshJAhTZ0KdimYlQH/Fbj9jj6HnMSoJUChTYGYgwT3gtlA0E69a0d6b2J0pOtze47jqXGygCNN7iFBVxHlFYfheARh30q7zNCXfoAXcSEfW2mfZU7tnjGWlvZHAFkggASQo6gpMDWbGLEViFcX5gVPGcqgfmk680EkEwPCfODXPDM+LXmVKML3suxgmULzF1RheeA2OoMfvPKujK4ocMBmghUiYsCNjexM/fXG2Xisph7Nfm5ECRI3B+69dmxnDkusFKIsvMAI683vkn1rTJkk1ymLHCF7WZXtElvErK1LKZ2SlBjlCfpK8vjVbiu5+TtsEuZW88EBGY51BZm8bdKhcfLjeJW3mWAGyuEhBEBoqsSJ2mql3EnK0VKc51KmcoMApF7evvrbHHM0naM59mm1TNH2cU0l/I2XMzk3XlIBSlZ0THnWsV2kOHCEEAhSApKosQbbHqK5lwLHJRiEqUolImSqNClYgRubCuj4pDS2mLpStKcmQDQkiE285rny5X47muOMHwZvipZeU4tXeS4oqVlUkCTl0lB+qPjTGKxTKmmmihwpaCwmFpmF+LN83+VUPE3yheJAW4rupNnBlI75COXlsObztUZbhJwkqdHeAEgOWgvKTzcvNb0sK6oY8zS9r+DGUsSvZ/Vmk4ViGEOgIbcBcUlJJcTuoX/d9TW74WQVPQrMM6biIPzTfS1cl7KvBx5IJWcrrQ515pBX/CI0+NddwQhx8DTvE/+Juj2lKpOxpRq0h5WGQZJSJOpjWAQJ9hNQRicObZRB1HdmDMa28x+hT2LU0o5VKIImwKgdL6a/qKYPcXBWq2oKlbVpFeNiY4HmQbIvM+DcXBmNakYcNqEpQBBi6QDIqK73BUZUSZMiVaz001/Dyo0BgKBBuL/S8hp602v1Ac40P6s9/dOf8AYao+02NDOIStLYK+5SM0r8JkEcqgPhvV3xZYVhXiDILSyD1GQ1je2RCuIsoIN8OPpECyXT4dNtahRctk6G5JbtWVGKxaEpVGGbG8/O6iYP7zaas+zvGUl8JKENpAUSpOebc0XUZk7ResJgMUheHcOVQKS3q4pXizjU1rOwJBxLRA1Qs6z13NTkjJRtyHDS3Wk6ji7sI/iP41W1Y4390i9sxt7/17az3FOKBkiRM3PkNvj9xrbBJLHbM8yuZPoUSVyARobihXRZz0c6RxFwQnMBYzYAxHW00vDcbUBAcgaZSTby8tNqqcVgXEmUFSp1BIg22vAv1qywPZp1xAUru0mLZlyqPMpBEW+NfLqL5PX9pFhw/tC6krLWUuZQCbzAki50NzH8hT+M7UvrbyrKkq3Nx5QT7azmK4cWV5S83zHwpXcn2D1jrNXeBxLIaKFIzk6kqgn0kSKrtO5sN73H2+1eICFIUVHNI8WgOpBid6h4nta8CApxfLpzkb2kyJPkTU3E4lpQHIdiZUm4G3neNahBpCXCoKAI0FiQfUWg609cOFfmVSkxviPFHMUlCXSSEk5VahM7kk7eZ2qqx2HbbKYIWo9AQJ6G5BnWtOw+iStx4Kt4YVKuhMGB+NIe402gZQgZTp0gXNtqFkJapbmd+VAoASCRObLfKSNwNDa00pGDC0klCLgxdQO2uXXbzFXS+KoIJhKZUZhMSZ13g2OlNuONqsFQbRebehM6aaVLl8yNisPCcOtGV5sqyk5Alakxbrb76s+F4BltpSMLnaU+sJkrJKXAhZSrW6BcEWM9L0ttIFs4PvkyNhc1KweGdzhYbVCCFAEjUJUBYwSOY9D7q2hl+GW6HptbFTieCvoHzzXekmCtJcWDBABy3KbDfzqtS6zOUoCgAR4TbWdNvI10nAv98FBbZQpMSkmRfSFD+RE1AxnZHCLklrKSSSpKlJJJuSYN5rSXTpq4gkkc+ViGgoBJKQfo5hBkm8ESNf1FTsLxF1sktuupBHMJUR5SMwt7LeVT+OcPZw6ZZHMOUhRCsw2JVJUAPT7qqm3OS+8zlXJCtwCTf0tpXLkhofAbJkt3iS1SovKUTIUVISVRBSU51AqAiRY6TVU+t0pICmirYqOo8gQLmn3sWjZapiwgffv7JqOh0KP7tN/pLGo20/lVwyTX6EyjF9wWDadRJUiZiACn27ybn2U9iOJvriUqJSICSFJAHQAfeJpxgKV4VJIGoEk5ep6H2fnScqzOYJHtTrfb271MsmpvULQqHsHxp4EhTYKlfWbtYg3VbMDG/loalL4k4shS2QIsAExlFzCYPXrVetoEcyoIgyDe224j9b0SklKbLFrkGRI87mBIq45X8LfmZtFzw5ae+aUAEgLQpRgAAJUCZPpNdI4ViEuF5aDKVLBB6jum65A0hzKCCNz+8mN7zcfyrpHYNBOFUFE3cVJCjOidFC9dmDK5ydk8F89gwozmWNoCoGkaUj5APruf5v5UsYJPVz/Vd/3Ur5Inqv/Uc/3V2avmKhs4H7bm30ugG8b6n1NJHDx9dz/N5RH4+tO/JB1X/qOf7qHyMfWc/1F/nRq+YUM8WTGGdGsNLH/wCDVL2r4th2VgPCFlkFC+uoygzY73tFXHEmAlh66j80vVSj9E9TWG/aMG/lKM6QollvXpK/z/UVjmlpjaHdGQx/GozJQ2ClQ6AH3DWJqx7OdoW2n0urmAlQgC9xEAE/qarHMG0BKEiBoPbTC8O2kGBAMnrlka/yrl7bUqtgtuDrHBe1Rxie7Q1lymZU4kE7WB3vYeV4tVJx3s1jIW6oKITzAd42QZWmRlF9On1RWFhIJuqBFrfr/mtd2R7ZOYY/OFS2wNJkgyLkkGBr56dKqOWVaXwVVu2PsYw5RncKVbpIcEdLJsLUKkYbiBCQEONqRfKpxCCspkxmNtrabUK6NMRdkvVfczLDqspknLEgjQC1/ib1LbeK0FJum03E38vhNRHnQkqkAC4XCYHTMDqbA7aCoeFxdyQ5Nz9E5bXmdT66SK8TW5rZHXrLtXCkQpwOgQJKVIGYkXHMDt/D+dV2KRJCkrSDMfYVeMu15nSahOYzN9IgmAeqdR06SKfwaZUQS2UnRMXO48p8xsTV+1FWRKbHz4RCpEmYBvsDPTXbp0okhVzaSAkHrAyzram8Th0hMCMwMAhUK9BMfeKhcL4kkqUDGVNtbxYQY1AjX41HtNNrcfaNE44c5gq+a9xOk5Rbe33+dQ+JKWlJUmQMpm8dCbR06/nUh13KkKCglJ9vNewI1EfdVtw1CVAFbthGn0gduW0edq0hOt2gcm9ihRiM8AzlKdTywSIiDY3JFj99LcxAWCoGFATMQDsU5oM+V+vnWsHCcI4pSFIREWUFrSMsCPCQJHTaZpodnMEs5EkjMowUOL8W5JMidutzWqcGKjOpxmZQkEEHNEH6sROxNa7C8fSG0z5EWuQdp0AgbVFx3YTlCmXSFpHLmykW0BMeVVGCwC3MQ3hnkHPOZcRCWxcknfNp1lQNKWNtpQKWxuOzDyS2YVmWVKUs7kk9OgACR5JFW5qFw7hTbM92CJ6qUf8AuqZNehjUlGpckshcRwIdSUyAet/wIrm3H+zb+F/dtl1KyboBUE9Ukajy9Na6qKWq4g6UTgpKhHEi1iFOBJZebAmVFBBt9qALmNKJGCxBkZTtoPOR00v7hXX3cPsZj1tURzCJSIFcTdbUaaF4nMWcJikgnI4TOvdrsbX0uP51Fdx76VZCCk6cwgybg+Ws10fiOGUhGdJMA81/o308t6plcQaKFklJKRo5vNrSNJrNThqqUQaXiZFpC1EwSlwak+E7TPUiPhU1rCpPKpyTvMmCOo3vOn4UDxMqKvpAjlTAjmJuLCIv/Ooa0qQQSCes3MnQnfXY9ap6m64MSeeHtiIJUTpcCYicszfQbV0bslh1KwDiEEpUoqAJ1ulP39fOucpxMDWQdjqIA0G1xXS+x+LQ3gluE8iVqPnokAes2rp6Jz7Txf8AaMsyWnfj+hzg3CHW0rBTCSEQgqF1CZVIkA3jz9lWJwirjIYnUORI12H33t0ocP4626DAUkiDlVEwoEg6xFvu61IVxJI1C465bbfmPfXqZpzc25rf18zmwQgsaWOW3r5EdeGWQSUKkyCO8EAETyyOpI1G+1EcOuSMq/Y6IiUi0ixgff8AWNTTjUCZmxgmPW/pY3ofLUaTe9oMiADMdIM1lqXh/P3NtL8X5fYj40EYVwEQe6ct/hV0rnH7VHSnFpgSBh27DXxLufLSuk8SeSph6Do0vY7oMa9awn7RGyrFIif3De4g3Xa/6vWOZpQtlJGCw+KCleGJ2m2o66/CpUXIMaz09nwpOMw/NAQfw5dJj9WpKUKTzHWPUk/npXnScXwOheKZdVdtClySLSSI0t+harvsrwRbhUXknKORSSYM5QYtvCgdtamdjMqQ4JTMCxkqGtz0H51peBMgJcISE53nDAM+HKiZ8ykmtcL1ez4G8Y0kwIwCAAAkACwACbe8UKsC1QrsK2OVOud4kHlURfxSQSbQDrYT+FB7FhK8wJtJISAVHSRJkRtHntR4PCCE5k5QSkgJVzQBuR5k6aiKRGV0kI7vrKwSoHpf1PTSvCio2169foZjOBx4cStQQEgE8uXMFTEZgJJO9v8AmU2pSjJIylMCBGXqCDpppVfiELSCQrMNTlCYAKo0B1P50tglwCEzIsd79em/6Nb6FyvX1BJk9/EAJvECJtAPoB91NIwrWraACpIPigbnaYNNtYRz5xCkkhQIgncja9yOvlSigpAzKCU5LkmCkiwgewa+VSqXDHQfDcKsIUVKEEKMEkhME7kWHp+FILq0oDaFDOCZKL5BqFFMSRB1AMedHhsKrLyFKyoSM05T1mTMQTan04J5s5XElWYSrmNuoCTvEQfWtFy+GG43gg4kwtSlEyRzACQTeCPW/wCBq+wOJDas+cBMRlKeYkSTsZBnpVWOEkg5bRlI16zEkQd9PLrT4YdSUwdCTdKbka5lKIi3kRSaUnsNUafC8WdXJbbUEhRBK1QogTCgDFtPf5UnsU0VrxGLVcurKEG3gSYJB6EwP8FZbEnEKypS4pDi1ZExlvn5bgagZjPv2rfYbhS2m0oZeICRAC0pI94ANdvTY6ttic9Rb0CapXHsYn6DSx5SD7iRUZfaJaLOMEe0j7xXYsbfBLyJcmipSaz6O0zR1Ck+okfC/wAKnt8VbV4FBXkCJ/ymDUuElyilOL4ZYuNSPPaoQJuLSOs0y9xlKQZC0n7SFx70g++stxvtPM5SEkaEKFzteI9hFYZcTa1JcFKaXJO7V40pbcF08t72hUgGQd4PnY1yZ/GSbk/h/OrPivFlLK1ZrkpmwTtcb6e29UDqwSd/OIn3Vlhhe7InKyyw+My+E26e+pKcWCkGTIgka2EdKoUL6Cn2VkGQRVywp7kJ+Jes4xJOYZk39htAv0t8a652CbDmBhYEKUoEa7DeuK8PYdeX3bSSswTCRJKREk9Bp5Sa7L2KxQw+FS2+l1K8yifmVkXPUCNq0xQ0ytEzp7F/h+DtoCspVKolWbmIGgnpenl4KTPeOC8wFW9gIpn+nWN1kfxIUPvov6fw3/WR7TXU8km7bM1iglSQ6jh8EHOoi1jlgxptSDw06d4Y1goRE+79RQTxvDnR5v8AzinU8TZOjiP8wpa5ekg7OPpsiYzBlLTxzTLTlsiRqCRcdPxrB/tMxwRi0p0+YbM+Ur/Kuh4/EoU04lKgSUKAAOpKSBXMf2sR8sQY0Yb9t3I9f51jn9qO5cI1wUIxQ1zwTfXYZpNPYfFIgSZB0HUEXPvjTrVVkm4JggEkWJ+yCNBt7aSOVRuE39uU63M/qa85wTNTZcLxbDQLbIUt1UFd5iOpI2n01rU9nUxhmTupBc/1FKX+Nc04YlbYUApMqsqBoDsCRbXbzrS8F4y4cqVOIbbSkDm1CU6a6+yrxzUH4l3dG3vR1HafkA/gR8DcUK7rGcxbcJJAsADB+1rZJ9tOIwxy82VSSObNMnfbT08rzVQOJlWYGQkkRAE2Emx9DfzqMcQq+XlAJEmZlIFzvrbTUDrXirBP9BNovG0NKFo8RugxciJ0Mm2pqQ7kaCktkiOkqIUQANSJtJgetVXCWMqjIuTMgwBrY6wK1/D8KwkZSUkqOloPQxrqdaUo06uxwVmQZ7/NY50SCevqQTywIt5RUnEYUlaQtKykQMgBCQcpAzHWfvnyroeB7PoHMhIEzabeYibaU7iOzzKiCpCCqbkpE2H1ta2V3dF6EYzhSDIyoVA0TrCbwCNtvdWqRCrKa0EDzPS1xerDD8HZT/ZD1tfoJJn/AIqaWxlACTHWdOtCxvmxpJFE7wjQgpj2yPQbfr2sjgWh9pFtyJj2emlaVpsaEG/lb9fzqHxZzu0KWEkhKSqAATYHqbXrRQJ0x5oyXZvhiXMe46JKGJSmTMLVKZ9QM3vFbuLVTdk8EWsOkqHO4S6uBqpdx7kwPZV0BXoJUqISoTNBQ22pQFEU0wKzE8HZWbtp9nKZ/wANVuJ7KoPgWpPkYIH3Vossml5atZJLhkuEXyjFu8FxTfgVmA2Co+CrVQcVwzpkOtnzJRH/AOgK6lFJy1XbPvRPZeDOCcS4aRzJFtwZNus1VKPpXoPE8HYc8bSCdyBB96YNc47Z9hgwe9YEtHUTdtXt+ifh7qhuLewtDXJg4I3pSCN/vqUvhShpTC8GsbUqEa/9lQ/rq/7hf/karraa5N+yhsjGLn/oL/8AIzXWgKuPAgwaMqPWjAoRVCG1JB1ANNnDo3Qn/KPyp00maVAMKwLW7TR/+tH5VC7VoBwT4gWbgWFuYRFrVZ1V9qVRg8QZjk1/xJpSWw1ycmeEXbzAdDcRYWqvXjVQoFNhbYHXy1NTEKIMkmSLST7CRtp8aS20S5J9Jv8ADzriVLk0H8JjCsAKgAaez1q14S8lpwKUArLzaXBPtvvAkVGOBcKk92hK1GE/RF4P0p8qk4TsrilnnASJvKptuBknrWNJ7rYuma//APqsP/1HPYgEUKgM9iWgkSTPoP8AbQrTtZev/R1IpW+EIKCjKbAZSuQoKHmIBEbRTGJ4LkQnu5WoGDAmCTf9bVOXxdtASVGSmc1wdYtI9KtMJx5Xd+FKSR5wlMEDXT+VeRDNkjvK6JVWR+F9n13Cl8xnewVt061bcL4UhskZUKUIJVAIF+qtIPnttUPDdpC2kIAzKP0vMnXS/X2UeFxKlGApMdDczcXOkifjTeRpW9r5NFJLg1WH5kjKq49OulqmtoGs39vw2qs4ZiVxEEH39biLCpaHoJKpnoIPsrqwyTiirJiCLcw9lGROkU2hJIkz1uAD7aIpvF9PokfjXTQhZQqJiddxeqftE0taUNDRxaUuEbNgZli2gVGW/wBarBAQkR0+tzfEEmjZQIJgAbQNTufw99Xjj7SExyaLvJpGv6/lQLf/AB1rrEKzUQJ60g+2lUCFFRmj7w02fbRwaAH85oZj5UxSwqgBefrRKANiB+dIoxSAiu8Jw6tWW7/ZAPvF6q8Z2Lwrn0VJ/hWr8Zq9Io5pipFFwXsmjDOlxtxRlJRCgDYqSrURflq5d7wHlSlQ81lP/qfvp4Ko5o1MWhEb5Q6BJw6jaeVxs+y5F6Q7xPKJ+T4g2k5UoVG0cq9fKrVlVtBRLQBpvVamToRQjjST/ZYgerDn4A0y92jw6JzrUiNc7TqQNrkpjWrpSP1NNqb61GuXyH2aKvD9o8Ks5U4honpmE+41KIZxLa28yVpUmCEq6FM3SbRTjmFSdQDPUDz/ADp3CtpbEJSE2iyR1mplkm1VDWNJ8mWe7B4cpkpUk38KlTpA3gi/QaUzhOyDDZ5ZMGQTJv5eVbQKPUT6wPjTCxe436kz7vSuWUZVW5qqKBjhE4lhQICW1LVlgXUWyJkfcetXjbRzLAvfy6CnGfFcUYcufUj3WrTFHbcUuRgqFClFQ6D9e2irfShHFcMIXkVrJVEzAjS/p8auMTiwULkm4AHkNhR0K8zJBScb+RCF4V5KikJ8uokCCN60GFwxTJJt0AHpcz1oUK8zq24SUUCLHBrLkAKIQCJjUgKyxJvqRVm01flSRtzK0m9stzQoV09LFd5rEtm3CAATf1m/upp/F5TEj0i/5UKFegpMqhYcCwTB6bTemydvd0oUK6MXiQIk7G/SlKJ3oUK3EI728UtJo6FA2GBSG5uN/WhQoELmjoUKABrfprRlO9ChQIBtQk6fr9etFQpAKzH3UoK8qFCmMeaWelPLtRUKZl3kVetEtQ91ChSNBsqpOajoUAMreSFZSRPoaX3dChTaoSYlU0VFQpDEn9a/nR0KFAz/2Q=="/>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endParaRPr lang="el-GR">
              <a:latin typeface="Lucida Sans Unicode" pitchFamily="34" charset="0"/>
            </a:endParaRPr>
          </a:p>
        </p:txBody>
      </p:sp>
      <p:sp>
        <p:nvSpPr>
          <p:cNvPr id="40969" name="AutoShape 4" descr="data:image/jpeg;base64,/9j/4AAQSkZJRgABAQAAAQABAAD/2wCEAAkGBxQTEhUUExQWFhUXGBkXGBcYFxgdGBYVGBgYGBkYGBgYHyghGhwlGxwcITEhJSksLi4uFx8zODQtNygtLisBCgoKDg0OGxAQGy0kICQ0LCwsLDQtLTQtLCwsLCwsLCwsLCwsLCwsLCwsLCwsLCwsLCwsLCwsLCwsLCwsLCwsLP/AABEIALcBEwMBIgACEQEDEQH/xAAcAAAABwEBAAAAAAAAAAAAAAAAAQIDBAUGBwj/xABGEAABAwIEAwUDCQQJBAMBAAABAgMRACEEEjFBBSJRBhMyYXGBkaEUI0JSYrHB0fAHM3LhFSRDc4KSk9LxU7KzwjSDohb/xAAaAQADAQEBAQAAAAAAAAAAAAAAAQIDBAUG/8QAMxEAAgIBAwEFBgYBBQAAAAAAAAECEQMSITEEE0FRofAiI0JhkdEFFHGBseEyJDNSwfH/2gAMAwEAAhEDEQA/ALzLQil5aPLX0R8tpG4oRTmWhloDSIihFOZaEUBpG4oU5loRQGkbihFOxQigKGqEU7FFFMVDcUIpzLQy0BQ3QinMtDLQFDcUIpzLQy0BQ3QinMtFloChEUUU5loZaQ6G4oRTmWhloChuKLLTmWhloHTG8tFlp3LRRRYUN5aEU5FCKdhQ1FCnYoopWOhuiinctJ7uixjcUKcy0KdgSYoRThFCKysqhvLR5acy0MtFhQ3loZacy0eWiwoay0eWnMtDLRYUN5aGWnMtDLTsKG8tFlp3LQy0agoay0MtO5aEUWLSNZaGWnctDLRqDSNhFFlqQlowbHbajGGV9U1HaxXLRp2M3wmRctDLUwYJfT4ijRglETb31L6nEviRa6XK/hf0IWWhlqwHDj1FE5ggkEqVAAJNthWb63Cvi/ktdFmfw/wQMtFlqRxJbOHALzuQHSQb+4GoquMYQAELWoESMrbht7E+YtUvrcfz+ha6DL8vqKihFJTxdgiUtYhWmjK5M+sUEcTJ8OCxJ81JSn71VL66Hg/X7lr8Pn4rz+wqKEUoYt+DlwJmYAU62ARe5N422Op6US3caSoJwrIH0Sp2Z6EhKbbVm+vX/HzRa/Dn3y8gslH3J6H3UojHGeXCo6czhgXsbCTpfy0paBiAIU8xOVQkJPjJGQgFWgTMjcmpf4hLuivqaL8Oj3y8hv5Mr6ppQwiun3VFTw7EE83EJ8kNND4i9SsDgS24FLxLzmoCVCEGdJhO219/SpfW5e5L6Ma6DD3t/VDbjRBg60gpqx4mjmSeqQfiR+FQor0MWTXBSfeedmxqE3Fdw1FFTsUda2ZaSRFHFLy0eWsrNtI3FHFSMOjmFWGdA3H69K5s3U9m6qzpw9N2ituioCD0pYYV9U+6pznEmk+JwD1t99MI47h1ZsrqVZBmVlUg5U9VQbDzNc762fdE3XRY++Q0MIrp91LGBV5e+op7X4SDldSrKJMc0CQmeSdyB7ajq7a4eCQFqgTZtzSYtKBvS/M53wl6/cr8rgXLfr9i0HDz1FKHD/tfCq3hnagPlwNNOShBcIUkAqAnwgqubHWKgN9tSskJZV4VKEra5spAMZVq61Pa9QxrD067jSDh46mlfIE+dY1jtu64UZGk/OZ8nzgOYoHk31tRcD7XP4h5lBDaUOqWJSXCrkRmMSEjcbUv9Q/iHWBfCbYYJHT4mjGGT9UVz7jnajEsu4hvOkdwtKDDajOdUJgqdg21sKi8U43iEu4lHe2ZSFCG2tFKbAEkG8L18jSWPLLmTL1448RXr9jpuRI2SPdSS8gfST7xXKn8fiCoAPPXwwfhCkpv3WbLyIBkkazvpVrxDvf6Lw7ye+LpWtKgFu5iCCqVZCCSIi/Wk+mfexrqPBHQO/T19wJ+6ml49saqj1kffXLcZw93JjAErWUOtBvMXFZoW4lXiVplk2jamxwlYcR82gD5KSswizxw6zllRtzkCj8tHxD8xI6XiO0WGR4nWx/9jf3FVNYntBh2YS64lCtQFKAJE7DX4Vy5zDrS3hsymUq7xZdEtXSFN5fD9mdOtbv9oLHzmDKXEtxmLgKykqT3oiw8Vgoe2qfTxVE9vNkxXbHC5SoOJUAQDlDhgqzQICPsn3VGc7YsK5cjqgoHRpyCLzcgRoaxreHBYxkvR3jrZQR3pyALcVGlrWtapOGZbGIwiy5PdNIBHdr5ykKkyRAmd72qlggJ5p+JeL7atJTIYegH6bYF1EqN1uetTMd2qW0hlRaJ71tK0wtpI5gDl51aiRpIuK589gWe4LSVLVLqF8qEp8KHExzK859la/tG218nwAWHPm2QUgZNCG7Ek68m3Wq7GGxPaS8R9XbB0h2GwC0JUC6j64QZyoMRNQcT2zfCELysgLzZSVvGcpAPgQN/SmEIQPlay2v5wXBWm+Z1JMQkxfrUTEZCy0juCQjvIHeKnmUFHRF/5VaxY/Ah5JeJPf7TYnvHWwplJaC1KEPkhKOsqAJuLDrT2E4q+vBO4kuglDkGGUnlllMBK1a5lzM/zj4jDS484hjnc7xCjzqlJV0mL5Rp1qdwthacE833IlTngLa4IlkzlkE3TrO1PRFLgTk2+Sne4u/lZX3ygHc0BLTKYyuFu+u4p55904jEtnEYgBpL6xDoSmG5gAJTI9pOm9S08PfKEf1cDLOUdyITKiq2aYkmanP4R8OrUbBYcmUtAkKBjxAEyY19tP2V3AY8YxS8MXu8eV873cF9Z+hmmQB10rYdk8MAWVgEFTMmSSZUEqNzc361CXhngFDvEpEiPnGEjQzITvVr2eOVSElSVqCSDlWFHXXXQCsszg4OqNMWrWuTQcVRytHyUPcZ/Gq2Kt+JD5pv1NVZFdHSP3S9d5y9XH3rGooU5FCuqzlolRQilxRxWVm+kPDDmH62qt7c8NbC8MeUZy73mYi6CyoKyg63ImrbDDmqo40pSnFjEJQUspJQslSQErKReCBcRXndRNRzJvw+539PB9k0vH7HO+GYFATJLPhfKsqQZlTfd+FG0X9mtar9mLQzvSvOBhoXyqAzZniVXAm0DT6NNZ8MEqyhiyfqqXYlOskyDV52PZS6l8NZEmMoKGgi4BMEFPMPfqaJ51oezKjjepboxGGQlKHM7ziyGHWySk3UtxRCudQumIv9WkYZLXd6OK/q4amESQou80SbyT8K2bzvcMlxzKmVBIKW0i5zHYeVVb/aRISo947ZaW7KQOYhZgSofV01ojncltFilirloe/Z2pKXHlhKgE4ZKBmIGbKldhbUn11qDgMMsElOGcGVtYTOcyVLSSLJEzr7K0vYp8YtL6cyzcolSgSFZSbZVGIMGqB/i/cofC05i0Eg5nFSczjYH0THi6moeeWutO/6j7JabvyI3D+HuoLUYbL3YXEhZylUzdShrT/ZnhzyMVh8zTaUILhOXLmSFIiQCtSrmBUQceBS8ru0Du8gPOs/vDA+gPhNWPYXiXe4xaciU5MwtN7kf+taOeVK3HzIUIN1fkJ4vgH3sQ8tvuAhx3N/YypIJjMYJJjrRYrAPlbqi+2nOB6yCg3KUeR1nathxPhORx5xKd84MSNAT8Zrn2H7QuOuNgRDilCzQ0StSdc5+rWWPJlktkjTJjhF7tknGYFRIzYqAEJTALxFkZTaANb1c4vCf1HDtKcUEySHEhRzZgIBTII9pNZPE8YfUoAJXBeU3ZCfCnJzeA25vhXVsLgO8wyExdJQQPRJBoyzyxSugxwhJ95hHOzjSm3AVqKVrQT80JBGcjxK8zSUcGZSbBwwjJYITKcmTodqsO0+HxKXFobS5EIIIJyz3eI3FvEETf6QrM4fB44spLjbmcqctncsmGwLhzrm/U1Ue1fMvIlqC7ixb4YyVIR3TolQElxNirKJgIHQb1o+N4UOra71vvfmwUqzZYlRJEJje9Z3sxgXxiXC6gpTnHdkqJlOcndRi0dK6VhcCHGmzNwmNOsH9etZ5XkTrV/BpjjBq6/kxR4eylCh3SACoSFOLiYVfxevvqL80mCEYdMAwZmwB0k6dak8V7IYlTuJyJbhaszZKUg/ussq5ZnNOs2qvd7H4tDbAUWwU99ngxOcckQkaez21pGN8zZEqXERtWJBlKPkxIuQlttREW6HrWywuDSpSwMoCCgJ5EmAW0mBItcz7ayPDeCvNuuqcWClZOQT4QVkge6BbpW44d43v4kf+JFFOMuWxqmuEGOH/bPsS2P/AFpRwkCS4sDcygD4JqXXOv2lhpTiW1rKStJ5VEhCiIyqEqCSRMRY8vlWuGHaT02Eqiro3YwYP01n/GfwofIEfb/1HP8AdXGeA9pMXhHF4VsoWtxSQM1whwlIK1nxHkEEE8seRFdvT567xpNX1HTywtW7vgIyTKrjWEQnDvKAIIaWQcypBCSQRJqj7WYpPywNZQVFpKvGkWCFK8Ou2taPj3/xn/7pz/sNNcV7NMuPDFKJDqWwkXtGQjT0Ua56i/8AIb1L/E5q7xRHdqUEtwFJBlavpBcXCD9WrvsYMzqHISMyFHlJIiepAO3SnHOzGFSkojlJBMrOqZjf7Rqd2eZQ24lKbJSkhN+pFpOutPJCGn2UTjnLV7TNLjjLaOoJH3H8aryKscWj5sGdVH7oqARXV0j92jm6pe8Y3loUuKOuqzm0j5NDNSVUQqEimyVhdamcZ4Yh9t0Z8ilpy5gRIAg1EwIvWe43nwqn1KWstgApBWRAK0gQo+seyvK6p+9PS6f/AGhnHdgGghz+srVnDaTdNg3luLb5QTVx2K4Y3hS5Cz84srJURuNvK1YhXahKmXlgq+bcbQr5xeqgvfL5bTWp7BKTi8M+CPpqT4lKhSUoIMqSDr0onKeh6kOMVq2NB2g4NhcU2ltw8oWF8pI5gFDb+I1n8f2QwQByhRzO96br/eQb39TbSoXaN75GwgkAlbiUwsr1yqP0QaomOL94yFJDRKlfbKcoHWBzSdKmDyKNpbfr/QT02/t/Zuey+GZwoXkGRKl5lEkm5EXO21U/HuGl1WKUhDZS53eVSimFZchM832d42qFwbjyWmnG3GwvOT4JSBYATM3m9Nf06rKQCkC0DuzYAz9aDa2g39KVy16g201YP6IdyPAJYGdSTqACEkkFRCjerHsdgVNPuKUUKKgSAhUnU3NhGtVCuMrhQkTAjkgeKT1m1qtuwr7qsUsOeEIzIIAghSgNQBcEEHzBrRzm4vjzJUY2uTYp7RMqGUXOkeZ2NRF8cYA8Cfcf9tJ4nwstla0j+0BBEaFaZ/GuacExz7uKbSe8ObvUnMGxZtpSgeVtNpjfWPMHLHGbje3maSaTrfyNhi+INX/BKj+Aq8Z4z3CEEoJCxYgHadehhVcrONfU8AQ9lLpSbiMuYXs2LQeu1deZwHesIG6SDHllI/XpVZlJVdE4mnfIwvtJ9IIPTw+p+sKrsd2hKx4FWv4esD61ZXt0p1pxSEzrMd4pIs0DolY3NVuJS7/R7Lkcy+9t3q9nUDxFyTb7R/Cqjils7FKa32NQ3xLM4gZFgkwCYgHqReavBxZ1nK2EkgoSoKlO4iIKeorC9jWld8uUxlKYOdSiRKvrKPQV05nABxttUiQgDQ+tRlUk6vyRWPS1f/bKpzjjoGaN41Rtf6tV+K466rxBMXIlQ29AKx3azDKSvEJytHK8ogkJOzQkzvc0niWEKcHg1DugVIxP9mCAQFaDKQLm9hPnWscL2eryRm587ebL57iqifA2T/Gs/BKhWs4aiFPC/iTr/dIrmXZNgl10Hu7WTlQEwM+hIQPL3V0zBq5nyBJzJt1+aRam4uMqu/SHFpq6J9ZXtf2YVi3GiFqCPC4AtQyp1zpExmiRp9W1XZxyhq2B6uAbSNt7+6kjiR3CAL/2qdIBn41pjc4PVEHT2Zjsd2AZXiEMobDWHCQpRROZxKbFClGZJUQZOgFtiOgISAABoBA9BVf/AEgq/K3IMR3g/CY0O02pJ4mdIQP8Y03MfrXWryTyZKUu4FSHuO//ABn/AO6c/wCw1T9pMWflCW0rUlRaSqAkxEH6URNtJqx4k4tWGfzJAHcrggzPKr8I+OutVHEWc3FUyox8k8O0gKM66+ysdNqmNszy+NKIs5iTcCyHOh8vL7qsezGIcW+kqW4UlKuVwq1Ghyq0rEfI+RwZ1GVo2HRy3j862/YtgDuheQhev8RF/fRlxRUdhY5typm2xY+ZR/EfxquirPFp+ZR/Efxqtit+lfu0Y9SveCIo6OhXRZzUPrwy9gPefyqO+4lF3FoTabnYb3qtHAsOsCH37XBGIcSb9SCDHlQa7K4VQkKdVO6nnFE+0mvPj1M++R3S6eHcgme2OHQsCVlJgJKUSSoqCRAmdSNqX2q4sximHGm1JzkJs4Mgs5nV+8iYEGoDPZ5n5anDDN3TjSlLGYkyghSYUbp5gNNa0P8A/CMpMoffQOmZBT7lJn40pODlqldlJSUdKMK3wUjCvtgsy6+hxMKRlKEpWJJG8qrYdiQMLhiV5YKlkqRGU5jAk28h7qlP9jATKXAkbJCIT5mUkG8DytpU5ngPdtKaRCkrBSQom0kmU6wZM6dOgqck7jSHGNO2UfbrEIxSWg2tKci85z5tIi2UG9Zg4GMM0137YUhxxajLsQruwADkmYSffVnx3s4+yhBCmkpzBJUoiJJtqUxab1iXMeogcyZ35QemkKI63k1EMkqrY07HU9rLdzCKAEFDk6lMwI/jAPtFNLZUBJEAbkpj23qVwlYRhi651KSqCE6yBYwk36yapVPgyCTr9nTz18qh5varYFgW6fJKcIHMSkeZKYj1mtn+z7EZu8QACURBkeFc2t0UCf8AGa5jxHFFtAWpKshJAhTZ0KdimYlQH/Fbj9jj6HnMSoJUChTYGYgwT3gtlA0E69a0d6b2J0pOtze47jqXGygCNN7iFBVxHlFYfheARh30q7zNCXfoAXcSEfW2mfZU7tnjGWlvZHAFkggASQo6gpMDWbGLEViFcX5gVPGcqgfmk680EkEwPCfODXPDM+LXmVKML3suxgmULzF1RheeA2OoMfvPKujK4ocMBmghUiYsCNjexM/fXG2Xisph7Nfm5ECRI3B+69dmxnDkusFKIsvMAI683vkn1rTJkk1ymLHCF7WZXtElvErK1LKZ2SlBjlCfpK8vjVbiu5+TtsEuZW88EBGY51BZm8bdKhcfLjeJW3mWAGyuEhBEBoqsSJ2mql3EnK0VKc51KmcoMApF7evvrbHHM0naM59mm1TNH2cU0l/I2XMzk3XlIBSlZ0THnWsV2kOHCEEAhSApKosQbbHqK5lwLHJRiEqUolImSqNClYgRubCuj4pDS2mLpStKcmQDQkiE285rny5X47muOMHwZvipZeU4tXeS4oqVlUkCTl0lB+qPjTGKxTKmmmihwpaCwmFpmF+LN83+VUPE3yheJAW4rupNnBlI75COXlsObztUZbhJwkqdHeAEgOWgvKTzcvNb0sK6oY8zS9r+DGUsSvZ/Vmk4ViGEOgIbcBcUlJJcTuoX/d9TW74WQVPQrMM6biIPzTfS1cl7KvBx5IJWcrrQ515pBX/CI0+NddwQhx8DTvE/+Juj2lKpOxpRq0h5WGQZJSJOpjWAQJ9hNQRicObZRB1HdmDMa28x+hT2LU0o5VKIImwKgdL6a/qKYPcXBWq2oKlbVpFeNiY4HmQbIvM+DcXBmNakYcNqEpQBBi6QDIqK73BUZUSZMiVaz001/Dyo0BgKBBuL/S8hp602v1Ac40P6s9/dOf8AYao+02NDOIStLYK+5SM0r8JkEcqgPhvV3xZYVhXiDILSyD1GQ1je2RCuIsoIN8OPpECyXT4dNtahRctk6G5JbtWVGKxaEpVGGbG8/O6iYP7zaas+zvGUl8JKENpAUSpOebc0XUZk7ResJgMUheHcOVQKS3q4pXizjU1rOwJBxLRA1Qs6z13NTkjJRtyHDS3Wk6ji7sI/iP41W1Y4390i9sxt7/17az3FOKBkiRM3PkNvj9xrbBJLHbM8yuZPoUSVyARobihXRZz0c6RxFwQnMBYzYAxHW00vDcbUBAcgaZSTby8tNqqcVgXEmUFSp1BIg22vAv1qywPZp1xAUru0mLZlyqPMpBEW+NfLqL5PX9pFhw/tC6krLWUuZQCbzAki50NzH8hT+M7UvrbyrKkq3Nx5QT7azmK4cWV5S83zHwpXcn2D1jrNXeBxLIaKFIzk6kqgn0kSKrtO5sN73H2+1eICFIUVHNI8WgOpBid6h4nta8CApxfLpzkb2kyJPkTU3E4lpQHIdiZUm4G3neNahBpCXCoKAI0FiQfUWg609cOFfmVSkxviPFHMUlCXSSEk5VahM7kk7eZ2qqx2HbbKYIWo9AQJ6G5BnWtOw+iStx4Kt4YVKuhMGB+NIe402gZQgZTp0gXNtqFkJapbmd+VAoASCRObLfKSNwNDa00pGDC0klCLgxdQO2uXXbzFXS+KoIJhKZUZhMSZ13g2OlNuONqsFQbRebehM6aaVLl8yNisPCcOtGV5sqyk5Alakxbrb76s+F4BltpSMLnaU+sJkrJKXAhZSrW6BcEWM9L0ttIFs4PvkyNhc1KweGdzhYbVCCFAEjUJUBYwSOY9D7q2hl+GW6HptbFTieCvoHzzXekmCtJcWDBABy3KbDfzqtS6zOUoCgAR4TbWdNvI10nAv98FBbZQpMSkmRfSFD+RE1AxnZHCLklrKSSSpKlJJJuSYN5rSXTpq4gkkc+ViGgoBJKQfo5hBkm8ESNf1FTsLxF1sktuupBHMJUR5SMwt7LeVT+OcPZw6ZZHMOUhRCsw2JVJUAPT7qqm3OS+8zlXJCtwCTf0tpXLkhofAbJkt3iS1SovKUTIUVISVRBSU51AqAiRY6TVU+t0pICmirYqOo8gQLmn3sWjZapiwgffv7JqOh0KP7tN/pLGo20/lVwyTX6EyjF9wWDadRJUiZiACn27ybn2U9iOJvriUqJSICSFJAHQAfeJpxgKV4VJIGoEk5ep6H2fnScqzOYJHtTrfb271MsmpvULQqHsHxp4EhTYKlfWbtYg3VbMDG/loalL4k4shS2QIsAExlFzCYPXrVetoEcyoIgyDe224j9b0SklKbLFrkGRI87mBIq45X8LfmZtFzw5ae+aUAEgLQpRgAAJUCZPpNdI4ViEuF5aDKVLBB6jum65A0hzKCCNz+8mN7zcfyrpHYNBOFUFE3cVJCjOidFC9dmDK5ydk8F89gwozmWNoCoGkaUj5APruf5v5UsYJPVz/Vd/3Ur5Inqv/Uc/3V2avmKhs4H7bm30ugG8b6n1NJHDx9dz/N5RH4+tO/JB1X/qOf7qHyMfWc/1F/nRq+YUM8WTGGdGsNLH/wCDVL2r4th2VgPCFlkFC+uoygzY73tFXHEmAlh66j80vVSj9E9TWG/aMG/lKM6QollvXpK/z/UVjmlpjaHdGQx/GozJQ2ClQ6AH3DWJqx7OdoW2n0urmAlQgC9xEAE/qarHMG0BKEiBoPbTC8O2kGBAMnrlka/yrl7bUqtgtuDrHBe1Rxie7Q1lymZU4kE7WB3vYeV4tVJx3s1jIW6oKITzAd42QZWmRlF9On1RWFhIJuqBFrfr/mtd2R7ZOYY/OFS2wNJkgyLkkGBr56dKqOWVaXwVVu2PsYw5RncKVbpIcEdLJsLUKkYbiBCQEONqRfKpxCCspkxmNtrabUK6NMRdkvVfczLDqspknLEgjQC1/ib1LbeK0FJum03E38vhNRHnQkqkAC4XCYHTMDqbA7aCoeFxdyQ5Nz9E5bXmdT66SK8TW5rZHXrLtXCkQpwOgQJKVIGYkXHMDt/D+dV2KRJCkrSDMfYVeMu15nSahOYzN9IgmAeqdR06SKfwaZUQS2UnRMXO48p8xsTV+1FWRKbHz4RCpEmYBvsDPTXbp0okhVzaSAkHrAyzram8Th0hMCMwMAhUK9BMfeKhcL4kkqUDGVNtbxYQY1AjX41HtNNrcfaNE44c5gq+a9xOk5Rbe33+dQ+JKWlJUmQMpm8dCbR06/nUh13KkKCglJ9vNewI1EfdVtw1CVAFbthGn0gduW0edq0hOt2gcm9ihRiM8AzlKdTywSIiDY3JFj99LcxAWCoGFATMQDsU5oM+V+vnWsHCcI4pSFIREWUFrSMsCPCQJHTaZpodnMEs5EkjMowUOL8W5JMidutzWqcGKjOpxmZQkEEHNEH6sROxNa7C8fSG0z5EWuQdp0AgbVFx3YTlCmXSFpHLmykW0BMeVVGCwC3MQ3hnkHPOZcRCWxcknfNp1lQNKWNtpQKWxuOzDyS2YVmWVKUs7kk9OgACR5JFW5qFw7hTbM92CJ6qUf8AuqZNehjUlGpckshcRwIdSUyAet/wIrm3H+zb+F/dtl1KyboBUE9Ukajy9Na6qKWq4g6UTgpKhHEi1iFOBJZebAmVFBBt9qALmNKJGCxBkZTtoPOR00v7hXX3cPsZj1tURzCJSIFcTdbUaaF4nMWcJikgnI4TOvdrsbX0uP51Fdx76VZCCk6cwgybg+Ws10fiOGUhGdJMA81/o308t6plcQaKFklJKRo5vNrSNJrNThqqUQaXiZFpC1EwSlwak+E7TPUiPhU1rCpPKpyTvMmCOo3vOn4UDxMqKvpAjlTAjmJuLCIv/Ooa0qQQSCes3MnQnfXY9ap6m64MSeeHtiIJUTpcCYicszfQbV0bslh1KwDiEEpUoqAJ1ulP39fOucpxMDWQdjqIA0G1xXS+x+LQ3gluE8iVqPnokAes2rp6Jz7Txf8AaMsyWnfj+hzg3CHW0rBTCSEQgqF1CZVIkA3jz9lWJwirjIYnUORI12H33t0ocP4626DAUkiDlVEwoEg6xFvu61IVxJI1C465bbfmPfXqZpzc25rf18zmwQgsaWOW3r5EdeGWQSUKkyCO8EAETyyOpI1G+1EcOuSMq/Y6IiUi0ixgff8AWNTTjUCZmxgmPW/pY3ofLUaTe9oMiADMdIM1lqXh/P3NtL8X5fYj40EYVwEQe6ct/hV0rnH7VHSnFpgSBh27DXxLufLSuk8SeSph6Do0vY7oMa9awn7RGyrFIif3De4g3Xa/6vWOZpQtlJGCw+KCleGJ2m2o66/CpUXIMaz09nwpOMw/NAQfw5dJj9WpKUKTzHWPUk/npXnScXwOheKZdVdtClySLSSI0t+harvsrwRbhUXknKORSSYM5QYtvCgdtamdjMqQ4JTMCxkqGtz0H51peBMgJcISE53nDAM+HKiZ8ykmtcL1ez4G8Y0kwIwCAAAkACwACbe8UKsC1QrsK2OVOud4kHlURfxSQSbQDrYT+FB7FhK8wJtJISAVHSRJkRtHntR4PCCE5k5QSkgJVzQBuR5k6aiKRGV0kI7vrKwSoHpf1PTSvCio2169foZjOBx4cStQQEgE8uXMFTEZgJJO9v8AmU2pSjJIylMCBGXqCDpppVfiELSCQrMNTlCYAKo0B1P50tglwCEzIsd79em/6Nb6FyvX1BJk9/EAJvECJtAPoB91NIwrWraACpIPigbnaYNNtYRz5xCkkhQIgncja9yOvlSigpAzKCU5LkmCkiwgewa+VSqXDHQfDcKsIUVKEEKMEkhME7kWHp+FILq0oDaFDOCZKL5BqFFMSRB1AMedHhsKrLyFKyoSM05T1mTMQTan04J5s5XElWYSrmNuoCTvEQfWtFy+GG43gg4kwtSlEyRzACQTeCPW/wCBq+wOJDas+cBMRlKeYkSTsZBnpVWOEkg5bRlI16zEkQd9PLrT4YdSUwdCTdKbka5lKIi3kRSaUnsNUafC8WdXJbbUEhRBK1QogTCgDFtPf5UnsU0VrxGLVcurKEG3gSYJB6EwP8FZbEnEKypS4pDi1ZExlvn5bgagZjPv2rfYbhS2m0oZeICRAC0pI94ANdvTY6ttic9Rb0CapXHsYn6DSx5SD7iRUZfaJaLOMEe0j7xXYsbfBLyJcmipSaz6O0zR1Ck+okfC/wAKnt8VbV4FBXkCJ/ymDUuElyilOL4ZYuNSPPaoQJuLSOs0y9xlKQZC0n7SFx70g++stxvtPM5SEkaEKFzteI9hFYZcTa1JcFKaXJO7V40pbcF08t72hUgGQd4PnY1yZ/GSbk/h/OrPivFlLK1ZrkpmwTtcb6e29UDqwSd/OIn3Vlhhe7InKyyw+My+E26e+pKcWCkGTIgka2EdKoUL6Cn2VkGQRVywp7kJ+Jes4xJOYZk39htAv0t8a652CbDmBhYEKUoEa7DeuK8PYdeX3bSSswTCRJKREk9Bp5Sa7L2KxQw+FS2+l1K8yifmVkXPUCNq0xQ0ytEzp7F/h+DtoCspVKolWbmIGgnpenl4KTPeOC8wFW9gIpn+nWN1kfxIUPvov6fw3/WR7TXU8km7bM1iglSQ6jh8EHOoi1jlgxptSDw06d4Y1goRE+79RQTxvDnR5v8AzinU8TZOjiP8wpa5ekg7OPpsiYzBlLTxzTLTlsiRqCRcdPxrB/tMxwRi0p0+YbM+Ur/Kuh4/EoU04lKgSUKAAOpKSBXMf2sR8sQY0Yb9t3I9f51jn9qO5cI1wUIxQ1zwTfXYZpNPYfFIgSZB0HUEXPvjTrVVkm4JggEkWJ+yCNBt7aSOVRuE39uU63M/qa85wTNTZcLxbDQLbIUt1UFd5iOpI2n01rU9nUxhmTupBc/1FKX+Nc04YlbYUApMqsqBoDsCRbXbzrS8F4y4cqVOIbbSkDm1CU6a6+yrxzUH4l3dG3vR1HafkA/gR8DcUK7rGcxbcJJAsADB+1rZJ9tOIwxy82VSSObNMnfbT08rzVQOJlWYGQkkRAE2Emx9DfzqMcQq+XlAJEmZlIFzvrbTUDrXirBP9BNovG0NKFo8RugxciJ0Mm2pqQ7kaCktkiOkqIUQANSJtJgetVXCWMqjIuTMgwBrY6wK1/D8KwkZSUkqOloPQxrqdaUo06uxwVmQZ7/NY50SCevqQTywIt5RUnEYUlaQtKykQMgBCQcpAzHWfvnyroeB7PoHMhIEzabeYibaU7iOzzKiCpCCqbkpE2H1ta2V3dF6EYzhSDIyoVA0TrCbwCNtvdWqRCrKa0EDzPS1xerDD8HZT/ZD1tfoJJn/AIqaWxlACTHWdOtCxvmxpJFE7wjQgpj2yPQbfr2sjgWh9pFtyJj2emlaVpsaEG/lb9fzqHxZzu0KWEkhKSqAATYHqbXrRQJ0x5oyXZvhiXMe46JKGJSmTMLVKZ9QM3vFbuLVTdk8EWsOkqHO4S6uBqpdx7kwPZV0BXoJUqISoTNBQ22pQFEU0wKzE8HZWbtp9nKZ/wANVuJ7KoPgWpPkYIH3Vossml5atZJLhkuEXyjFu8FxTfgVmA2Co+CrVQcVwzpkOtnzJRH/AOgK6lFJy1XbPvRPZeDOCcS4aRzJFtwZNus1VKPpXoPE8HYc8bSCdyBB96YNc47Z9hgwe9YEtHUTdtXt+ifh7qhuLewtDXJg4I3pSCN/vqUvhShpTC8GsbUqEa/9lQ/rq/7hf/karraa5N+yhsjGLn/oL/8AIzXWgKuPAgwaMqPWjAoRVCG1JB1ANNnDo3Qn/KPyp00maVAMKwLW7TR/+tH5VC7VoBwT4gWbgWFuYRFrVZ1V9qVRg8QZjk1/xJpSWw1ycmeEXbzAdDcRYWqvXjVQoFNhbYHXy1NTEKIMkmSLST7CRtp8aS20S5J9Jv8ADzriVLk0H8JjCsAKgAaez1q14S8lpwKUArLzaXBPtvvAkVGOBcKk92hK1GE/RF4P0p8qk4TsrilnnASJvKptuBknrWNJ7rYuma//APqsP/1HPYgEUKgM9iWgkSTPoP8AbQrTtZev/R1IpW+EIKCjKbAZSuQoKHmIBEbRTGJ4LkQnu5WoGDAmCTf9bVOXxdtASVGSmc1wdYtI9KtMJx5Xd+FKSR5wlMEDXT+VeRDNkjvK6JVWR+F9n13Cl8xnewVt061bcL4UhskZUKUIJVAIF+qtIPnttUPDdpC2kIAzKP0vMnXS/X2UeFxKlGApMdDczcXOkifjTeRpW9r5NFJLg1WH5kjKq49OulqmtoGs39vw2qs4ZiVxEEH39biLCpaHoJKpnoIPsrqwyTiirJiCLcw9lGROkU2hJIkz1uAD7aIpvF9PokfjXTQhZQqJiddxeqftE0taUNDRxaUuEbNgZli2gVGW/wBarBAQkR0+tzfEEmjZQIJgAbQNTufw99Xjj7SExyaLvJpGv6/lQLf/AB1rrEKzUQJ60g+2lUCFFRmj7w02fbRwaAH85oZj5UxSwqgBefrRKANiB+dIoxSAiu8Jw6tWW7/ZAPvF6q8Z2Lwrn0VJ/hWr8Zq9Io5pipFFwXsmjDOlxtxRlJRCgDYqSrURflq5d7wHlSlQ81lP/qfvp4Ko5o1MWhEb5Q6BJw6jaeVxs+y5F6Q7xPKJ+T4g2k5UoVG0cq9fKrVlVtBRLQBpvVamToRQjjST/ZYgerDn4A0y92jw6JzrUiNc7TqQNrkpjWrpSP1NNqb61GuXyH2aKvD9o8Ks5U4honpmE+41KIZxLa28yVpUmCEq6FM3SbRTjmFSdQDPUDz/ADp3CtpbEJSE2iyR1mplkm1VDWNJ8mWe7B4cpkpUk38KlTpA3gi/QaUzhOyDDZ5ZMGQTJv5eVbQKPUT6wPjTCxe436kz7vSuWUZVW5qqKBjhE4lhQICW1LVlgXUWyJkfcetXjbRzLAvfy6CnGfFcUYcufUj3WrTFHbcUuRgqFClFQ6D9e2irfShHFcMIXkVrJVEzAjS/p8auMTiwULkm4AHkNhR0K8zJBScb+RCF4V5KikJ8uokCCN60GFwxTJJt0AHpcz1oUK8zq24SUUCLHBrLkAKIQCJjUgKyxJvqRVm01flSRtzK0m9stzQoV09LFd5rEtm3CAATf1m/upp/F5TEj0i/5UKFegpMqhYcCwTB6bTemydvd0oUK6MXiQIk7G/SlKJ3oUK3EI728UtJo6FA2GBSG5uN/WhQoELmjoUKABrfprRlO9ChQIBtQk6fr9etFQpAKzH3UoK8qFCmMeaWelPLtRUKZl3kVetEtQ91ChSNBsqpOajoUAMreSFZSRPoaX3dChTaoSYlU0VFQpDEn9a/nR0KFAz/2Q=="/>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endParaRPr lang="el-GR">
              <a:latin typeface="Lucida Sans Unicode" pitchFamily="34" charset="0"/>
            </a:endParaRPr>
          </a:p>
        </p:txBody>
      </p:sp>
      <p:sp>
        <p:nvSpPr>
          <p:cNvPr id="13" name="Rectangle 12"/>
          <p:cNvSpPr/>
          <p:nvPr/>
        </p:nvSpPr>
        <p:spPr>
          <a:xfrm>
            <a:off x="428596" y="1142985"/>
            <a:ext cx="6049962" cy="830997"/>
          </a:xfrm>
          <a:prstGeom prst="rect">
            <a:avLst/>
          </a:prstGeom>
        </p:spPr>
        <p:txBody>
          <a:bodyPr wrap="square">
            <a:spAutoFit/>
          </a:bodyPr>
          <a:lstStyle/>
          <a:p>
            <a:pPr>
              <a:defRPr/>
            </a:pPr>
            <a:r>
              <a:rPr lang="en-US" sz="2400" b="1" dirty="0">
                <a:solidFill>
                  <a:schemeClr val="accent1">
                    <a:lumMod val="75000"/>
                  </a:schemeClr>
                </a:solidFill>
                <a:effectLst>
                  <a:outerShdw blurRad="38100" dist="38100" dir="2700000" algn="tl">
                    <a:srgbClr val="000000">
                      <a:alpha val="43137"/>
                    </a:srgbClr>
                  </a:outerShdw>
                </a:effectLst>
                <a:latin typeface="Arial" charset="0"/>
              </a:rPr>
              <a:t>VI. Reforms on Pharmaceutical </a:t>
            </a:r>
          </a:p>
          <a:p>
            <a:pPr>
              <a:defRPr/>
            </a:pPr>
            <a:endParaRPr lang="el-GR" sz="2400" dirty="0">
              <a:effectLst>
                <a:outerShdw blurRad="38100" dist="38100" dir="2700000" algn="tl">
                  <a:srgbClr val="000000">
                    <a:alpha val="43137"/>
                  </a:srgbClr>
                </a:outerShdw>
              </a:effectLst>
              <a:latin typeface="Arial" charset="0"/>
            </a:endParaRPr>
          </a:p>
        </p:txBody>
      </p:sp>
      <p:pic>
        <p:nvPicPr>
          <p:cNvPr id="40971" name="Picture 2" descr="https://encrypted-tbn1.gstatic.com/images?q=tbn:ANd9GcQzEzyaY467Csed1Jv0KJjNQm0bNnokwNSwX0Ah4tL9sDMwY0nXYw-Vv6k"/>
          <p:cNvPicPr>
            <a:picLocks noGrp="1" noChangeAspect="1" noChangeArrowheads="1"/>
          </p:cNvPicPr>
          <p:nvPr>
            <p:ph sz="quarter" idx="4"/>
          </p:nvPr>
        </p:nvPicPr>
        <p:blipFill>
          <a:blip r:embed="rId5" cstate="print"/>
          <a:srcRect/>
          <a:stretch>
            <a:fillRect/>
          </a:stretch>
        </p:blipFill>
        <p:spPr>
          <a:xfrm>
            <a:off x="4714876" y="2071678"/>
            <a:ext cx="4143404" cy="3071834"/>
          </a:xfrm>
          <a:noFill/>
          <a:ln>
            <a:prstDash val="soli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a:xfrm>
            <a:off x="457200" y="1444625"/>
            <a:ext cx="4040188" cy="3941763"/>
          </a:xfrm>
        </p:spPr>
        <p:txBody>
          <a:bodyPr>
            <a:normAutofit/>
          </a:bodyPr>
          <a:lstStyle/>
          <a:p>
            <a:pPr marL="263525" indent="-153988" eaLnBrk="1" fontAlgn="auto" hangingPunct="1">
              <a:spcAft>
                <a:spcPts val="0"/>
              </a:spcAft>
              <a:buFontTx/>
              <a:buChar char="-"/>
              <a:defRPr/>
            </a:pPr>
            <a:endParaRPr lang="en-US" sz="2000" dirty="0" smtClean="0"/>
          </a:p>
          <a:p>
            <a:pPr marL="263525" indent="-153988" algn="just" eaLnBrk="1" fontAlgn="auto" hangingPunct="1">
              <a:spcAft>
                <a:spcPts val="0"/>
              </a:spcAft>
              <a:buNone/>
              <a:defRPr/>
            </a:pPr>
            <a:endParaRPr lang="en-GB" sz="1800" dirty="0" smtClean="0"/>
          </a:p>
          <a:p>
            <a:pPr marL="263525" indent="-153988" algn="just" eaLnBrk="1" fontAlgn="auto" hangingPunct="1">
              <a:spcAft>
                <a:spcPts val="0"/>
              </a:spcAft>
              <a:buFont typeface="Wingdings" pitchFamily="2" charset="2"/>
              <a:buChar char="Ø"/>
              <a:defRPr/>
            </a:pPr>
            <a:r>
              <a:rPr lang="en-GB" sz="1800" dirty="0" smtClean="0"/>
              <a:t>Role of the Ministry of Health as Regulator and supervisor of the enforcement of the relevant legislation.</a:t>
            </a:r>
          </a:p>
          <a:p>
            <a:pPr marL="263525" indent="-153988" algn="just" eaLnBrk="1" fontAlgn="auto" hangingPunct="1">
              <a:spcAft>
                <a:spcPts val="0"/>
              </a:spcAft>
              <a:buFont typeface="Wingdings" pitchFamily="2" charset="2"/>
              <a:buChar char="Ø"/>
              <a:defRPr/>
            </a:pPr>
            <a:endParaRPr lang="en-GB" sz="1800" dirty="0" smtClean="0"/>
          </a:p>
          <a:p>
            <a:pPr marL="263525" indent="-153988" algn="just" eaLnBrk="1" fontAlgn="auto" hangingPunct="1">
              <a:spcAft>
                <a:spcPts val="0"/>
              </a:spcAft>
              <a:buFont typeface="Wingdings" pitchFamily="2" charset="2"/>
              <a:buChar char="Ø"/>
              <a:defRPr/>
            </a:pPr>
            <a:r>
              <a:rPr lang="en-GB" sz="1800" dirty="0" smtClean="0"/>
              <a:t>Need to review existing Laws and Regulations related to the practise of health professionals, running of health facilities, laboratories etc.</a:t>
            </a:r>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None/>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None/>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365760" indent="-256032" eaLnBrk="1" fontAlgn="t" hangingPunct="1">
              <a:spcAft>
                <a:spcPts val="0"/>
              </a:spcAft>
              <a:buFont typeface="Wingdings 3"/>
              <a:buChar char=""/>
              <a:defRPr/>
            </a:pPr>
            <a:endParaRPr lang="el-GR"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n-US" sz="2000" dirty="0" smtClean="0"/>
          </a:p>
          <a:p>
            <a:pPr marL="87313" indent="22225" eaLnBrk="1" fontAlgn="auto" hangingPunct="1">
              <a:spcAft>
                <a:spcPts val="0"/>
              </a:spcAft>
              <a:buFont typeface="Wingdings 3"/>
              <a:buNone/>
              <a:defRPr/>
            </a:pPr>
            <a:endParaRPr lang="el-GR" sz="2000" dirty="0"/>
          </a:p>
        </p:txBody>
      </p:sp>
      <p:sp>
        <p:nvSpPr>
          <p:cNvPr id="10" name="Date Placeholder 9"/>
          <p:cNvSpPr>
            <a:spLocks noGrp="1"/>
          </p:cNvSpPr>
          <p:nvPr>
            <p:ph type="dt" sz="quarter" idx="10"/>
          </p:nvPr>
        </p:nvSpPr>
        <p:spPr/>
        <p:txBody>
          <a:bodyPr/>
          <a:lstStyle/>
          <a:p>
            <a:pPr>
              <a:defRPr/>
            </a:pPr>
            <a:fld id="{34CEA6B4-309F-4F99-8546-1756A2030B17}" type="datetime1">
              <a:rPr lang="el-GR"/>
              <a:pPr>
                <a:defRPr/>
              </a:pPr>
              <a:t>9/10/2014</a:t>
            </a:fld>
            <a:endParaRPr lang="el-GR"/>
          </a:p>
        </p:txBody>
      </p:sp>
      <p:sp>
        <p:nvSpPr>
          <p:cNvPr id="12" name="Footer Placeholder 11"/>
          <p:cNvSpPr>
            <a:spLocks noGrp="1"/>
          </p:cNvSpPr>
          <p:nvPr>
            <p:ph type="ftr" sz="quarter" idx="11"/>
          </p:nvPr>
        </p:nvSpPr>
        <p:spPr/>
        <p:txBody>
          <a:bodyPr/>
          <a:lstStyle/>
          <a:p>
            <a:pPr>
              <a:defRPr/>
            </a:pPr>
            <a:r>
              <a:rPr lang="en-US"/>
              <a:t>Cyprus-Russian Health and Wellness Forum</a:t>
            </a:r>
            <a:endParaRPr lang="el-GR"/>
          </a:p>
        </p:txBody>
      </p:sp>
      <p:sp>
        <p:nvSpPr>
          <p:cNvPr id="11" name="Slide Number Placeholder 10"/>
          <p:cNvSpPr>
            <a:spLocks noGrp="1"/>
          </p:cNvSpPr>
          <p:nvPr>
            <p:ph type="sldNum" sz="quarter" idx="12"/>
          </p:nvPr>
        </p:nvSpPr>
        <p:spPr/>
        <p:txBody>
          <a:bodyPr/>
          <a:lstStyle/>
          <a:p>
            <a:pPr>
              <a:defRPr/>
            </a:pPr>
            <a:fld id="{432EDE3C-33BC-40C3-BDBF-F129D5DA4689}" type="slidenum">
              <a:rPr lang="el-GR" smtClean="0"/>
              <a:pPr>
                <a:defRPr/>
              </a:pPr>
              <a:t>33</a:t>
            </a:fld>
            <a:endParaRPr lang="el-GR"/>
          </a:p>
        </p:txBody>
      </p:sp>
      <p:pic>
        <p:nvPicPr>
          <p:cNvPr id="41990"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1991"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41992" name="AutoShape 2" descr="data:image/jpeg;base64,/9j/4AAQSkZJRgABAQAAAQABAAD/2wCEAAkGBxQTEhUUExQWFhUXGBkXGBcYFxgdGBYVGBgYGBkYGBgYHyghGhwlGxwcITEhJSksLi4uFx8zODQtNygtLisBCgoKDg0OGxAQGy0kICQ0LCwsLDQtLTQtLCwsLCwsLCwsLCwsLCwsLCwsLCwsLCwsLCwsLCwsLCwsLCwsLCwsLP/AABEIALcBEwMBIgACEQEDEQH/xAAcAAAABwEBAAAAAAAAAAAAAAAAAQIDBAUGBwj/xABGEAABAwIEAwUDCQQJBAMBAAABAgMRACEEEjFBBSJRBhMyYXGBkaEUI0JSYrHB0fAHM3LhFSRDc4KSk9LxU7KzwjSDohb/xAAaAQADAQEBAQAAAAAAAAAAAAAAAQIDBAUG/8QAMxEAAgIBAwEFBgYBBQAAAAAAAAECEQMSITEEE0FRofAiI0JhkdEFFHGBseEyJDNSwfH/2gAMAwEAAhEDEQA/ALzLQil5aPLX0R8tpG4oRTmWhloDSIihFOZaEUBpG4oU5loRQGkbihFOxQigKGqEU7FFFMVDcUIpzLQy0BQ3QinMtDLQFDcUIpzLQy0BQ3QinMtFloChEUUU5loZaQ6G4oRTmWhloChuKLLTmWhloHTG8tFlp3LRRRYUN5aEU5FCKdhQ1FCnYoopWOhuiinctJ7uixjcUKcy0KdgSYoRThFCKysqhvLR5acy0MtFhQ3loZacy0eWiwoay0eWnMtDLRYUN5aGWnMtDLTsKG8tFlp3LQy0agoay0MtO5aEUWLSNZaGWnctDLRqDSNhFFlqQlowbHbajGGV9U1HaxXLRp2M3wmRctDLUwYJfT4ijRglETb31L6nEviRa6XK/hf0IWWhlqwHDj1FE5ggkEqVAAJNthWb63Cvi/ktdFmfw/wQMtFlqRxJbOHALzuQHSQb+4GoquMYQAELWoESMrbht7E+YtUvrcfz+ha6DL8vqKihFJTxdgiUtYhWmjK5M+sUEcTJ8OCxJ81JSn71VL66Hg/X7lr8Pn4rz+wqKEUoYt+DlwJmYAU62ARe5N422Op6US3caSoJwrIH0Sp2Z6EhKbbVm+vX/HzRa/Dn3y8gslH3J6H3UojHGeXCo6czhgXsbCTpfy0paBiAIU8xOVQkJPjJGQgFWgTMjcmpf4hLuivqaL8Oj3y8hv5Mr6ppQwiun3VFTw7EE83EJ8kNND4i9SsDgS24FLxLzmoCVCEGdJhO219/SpfW5e5L6Ma6DD3t/VDbjRBg60gpqx4mjmSeqQfiR+FQor0MWTXBSfeedmxqE3Fdw1FFTsUda2ZaSRFHFLy0eWsrNtI3FHFSMOjmFWGdA3H69K5s3U9m6qzpw9N2ituioCD0pYYV9U+6pznEmk+JwD1t99MI47h1ZsrqVZBmVlUg5U9VQbDzNc762fdE3XRY++Q0MIrp91LGBV5e+op7X4SDldSrKJMc0CQmeSdyB7ajq7a4eCQFqgTZtzSYtKBvS/M53wl6/cr8rgXLfr9i0HDz1FKHD/tfCq3hnagPlwNNOShBcIUkAqAnwgqubHWKgN9tSskJZV4VKEra5spAMZVq61Pa9QxrD067jSDh46mlfIE+dY1jtu64UZGk/OZ8nzgOYoHk31tRcD7XP4h5lBDaUOqWJSXCrkRmMSEjcbUv9Q/iHWBfCbYYJHT4mjGGT9UVz7jnajEsu4hvOkdwtKDDajOdUJgqdg21sKi8U43iEu4lHe2ZSFCG2tFKbAEkG8L18jSWPLLmTL1448RXr9jpuRI2SPdSS8gfST7xXKn8fiCoAPPXwwfhCkpv3WbLyIBkkazvpVrxDvf6Lw7ye+LpWtKgFu5iCCqVZCCSIi/Wk+mfexrqPBHQO/T19wJ+6ml49saqj1kffXLcZw93JjAErWUOtBvMXFZoW4lXiVplk2jamxwlYcR82gD5KSswizxw6zllRtzkCj8tHxD8xI6XiO0WGR4nWx/9jf3FVNYntBh2YS64lCtQFKAJE7DX4Vy5zDrS3hsymUq7xZdEtXSFN5fD9mdOtbv9oLHzmDKXEtxmLgKykqT3oiw8Vgoe2qfTxVE9vNkxXbHC5SoOJUAQDlDhgqzQICPsn3VGc7YsK5cjqgoHRpyCLzcgRoaxreHBYxkvR3jrZQR3pyALcVGlrWtapOGZbGIwiy5PdNIBHdr5ykKkyRAmd72qlggJ5p+JeL7atJTIYegH6bYF1EqN1uetTMd2qW0hlRaJ71tK0wtpI5gDl51aiRpIuK589gWe4LSVLVLqF8qEp8KHExzK859la/tG218nwAWHPm2QUgZNCG7Ek68m3Wq7GGxPaS8R9XbB0h2GwC0JUC6j64QZyoMRNQcT2zfCELysgLzZSVvGcpAPgQN/SmEIQPlay2v5wXBWm+Z1JMQkxfrUTEZCy0juCQjvIHeKnmUFHRF/5VaxY/Ah5JeJPf7TYnvHWwplJaC1KEPkhKOsqAJuLDrT2E4q+vBO4kuglDkGGUnlllMBK1a5lzM/zj4jDS484hjnc7xCjzqlJV0mL5Rp1qdwthacE833IlTngLa4IlkzlkE3TrO1PRFLgTk2+Sne4u/lZX3ygHc0BLTKYyuFu+u4p55904jEtnEYgBpL6xDoSmG5gAJTI9pOm9S08PfKEf1cDLOUdyITKiq2aYkmanP4R8OrUbBYcmUtAkKBjxAEyY19tP2V3AY8YxS8MXu8eV873cF9Z+hmmQB10rYdk8MAWVgEFTMmSSZUEqNzc361CXhngFDvEpEiPnGEjQzITvVr2eOVSElSVqCSDlWFHXXXQCsszg4OqNMWrWuTQcVRytHyUPcZ/Gq2Kt+JD5pv1NVZFdHSP3S9d5y9XH3rGooU5FCuqzlolRQilxRxWVm+kPDDmH62qt7c8NbC8MeUZy73mYi6CyoKyg63ImrbDDmqo40pSnFjEJQUspJQslSQErKReCBcRXndRNRzJvw+539PB9k0vH7HO+GYFATJLPhfKsqQZlTfd+FG0X9mtar9mLQzvSvOBhoXyqAzZniVXAm0DT6NNZ8MEqyhiyfqqXYlOskyDV52PZS6l8NZEmMoKGgi4BMEFPMPfqaJ51oezKjjepboxGGQlKHM7ziyGHWySk3UtxRCudQumIv9WkYZLXd6OK/q4amESQou80SbyT8K2bzvcMlxzKmVBIKW0i5zHYeVVb/aRISo947ZaW7KQOYhZgSofV01ojncltFilirloe/Z2pKXHlhKgE4ZKBmIGbKldhbUn11qDgMMsElOGcGVtYTOcyVLSSLJEzr7K0vYp8YtL6cyzcolSgSFZSbZVGIMGqB/i/cofC05i0Eg5nFSczjYH0THi6moeeWutO/6j7JabvyI3D+HuoLUYbL3YXEhZylUzdShrT/ZnhzyMVh8zTaUILhOXLmSFIiQCtSrmBUQceBS8ru0Du8gPOs/vDA+gPhNWPYXiXe4xaciU5MwtN7kf+taOeVK3HzIUIN1fkJ4vgH3sQ8tvuAhx3N/YypIJjMYJJjrRYrAPlbqi+2nOB6yCg3KUeR1nathxPhORx5xKd84MSNAT8Zrn2H7QuOuNgRDilCzQ0StSdc5+rWWPJlktkjTJjhF7tknGYFRIzYqAEJTALxFkZTaANb1c4vCf1HDtKcUEySHEhRzZgIBTII9pNZPE8YfUoAJXBeU3ZCfCnJzeA25vhXVsLgO8wyExdJQQPRJBoyzyxSugxwhJ95hHOzjSm3AVqKVrQT80JBGcjxK8zSUcGZSbBwwjJYITKcmTodqsO0+HxKXFobS5EIIIJyz3eI3FvEETf6QrM4fB44spLjbmcqctncsmGwLhzrm/U1Ue1fMvIlqC7ixb4YyVIR3TolQElxNirKJgIHQb1o+N4UOra71vvfmwUqzZYlRJEJje9Z3sxgXxiXC6gpTnHdkqJlOcndRi0dK6VhcCHGmzNwmNOsH9etZ5XkTrV/BpjjBq6/kxR4eylCh3SACoSFOLiYVfxevvqL80mCEYdMAwZmwB0k6dak8V7IYlTuJyJbhaszZKUg/ussq5ZnNOs2qvd7H4tDbAUWwU99ngxOcckQkaez21pGN8zZEqXERtWJBlKPkxIuQlttREW6HrWywuDSpSwMoCCgJ5EmAW0mBItcz7ayPDeCvNuuqcWClZOQT4QVkge6BbpW44d43v4kf+JFFOMuWxqmuEGOH/bPsS2P/AFpRwkCS4sDcygD4JqXXOv2lhpTiW1rKStJ5VEhCiIyqEqCSRMRY8vlWuGHaT02Eqiro3YwYP01n/GfwofIEfb/1HP8AdXGeA9pMXhHF4VsoWtxSQM1whwlIK1nxHkEEE8seRFdvT567xpNX1HTywtW7vgIyTKrjWEQnDvKAIIaWQcypBCSQRJqj7WYpPywNZQVFpKvGkWCFK8Ou2taPj3/xn/7pz/sNNcV7NMuPDFKJDqWwkXtGQjT0Ua56i/8AIb1L/E5q7xRHdqUEtwFJBlavpBcXCD9WrvsYMzqHISMyFHlJIiepAO3SnHOzGFSkojlJBMrOqZjf7Rqd2eZQ24lKbJSkhN+pFpOutPJCGn2UTjnLV7TNLjjLaOoJH3H8aryKscWj5sGdVH7oqARXV0j92jm6pe8Y3loUuKOuqzm0j5NDNSVUQqEimyVhdamcZ4Yh9t0Z8ilpy5gRIAg1EwIvWe43nwqn1KWstgApBWRAK0gQo+seyvK6p+9PS6f/AGhnHdgGghz+srVnDaTdNg3luLb5QTVx2K4Y3hS5Cz84srJURuNvK1YhXahKmXlgq+bcbQr5xeqgvfL5bTWp7BKTi8M+CPpqT4lKhSUoIMqSDr0onKeh6kOMVq2NB2g4NhcU2ltw8oWF8pI5gFDb+I1n8f2QwQByhRzO96br/eQb39TbSoXaN75GwgkAlbiUwsr1yqP0QaomOL94yFJDRKlfbKcoHWBzSdKmDyKNpbfr/QT02/t/Zuey+GZwoXkGRKl5lEkm5EXO21U/HuGl1WKUhDZS53eVSimFZchM832d42qFwbjyWmnG3GwvOT4JSBYATM3m9Nf06rKQCkC0DuzYAz9aDa2g39KVy16g201YP6IdyPAJYGdSTqACEkkFRCjerHsdgVNPuKUUKKgSAhUnU3NhGtVCuMrhQkTAjkgeKT1m1qtuwr7qsUsOeEIzIIAghSgNQBcEEHzBrRzm4vjzJUY2uTYp7RMqGUXOkeZ2NRF8cYA8Cfcf9tJ4nwstla0j+0BBEaFaZ/GuacExz7uKbSe8ObvUnMGxZtpSgeVtNpjfWPMHLHGbje3maSaTrfyNhi+INX/BKj+Aq8Z4z3CEEoJCxYgHadehhVcrONfU8AQ9lLpSbiMuYXs2LQeu1deZwHesIG6SDHllI/XpVZlJVdE4mnfIwvtJ9IIPTw+p+sKrsd2hKx4FWv4esD61ZXt0p1pxSEzrMd4pIs0DolY3NVuJS7/R7Lkcy+9t3q9nUDxFyTb7R/Cqjils7FKa32NQ3xLM4gZFgkwCYgHqReavBxZ1nK2EkgoSoKlO4iIKeorC9jWld8uUxlKYOdSiRKvrKPQV05nABxttUiQgDQ+tRlUk6vyRWPS1f/bKpzjjoGaN41Rtf6tV+K466rxBMXIlQ29AKx3azDKSvEJytHK8ogkJOzQkzvc0niWEKcHg1DugVIxP9mCAQFaDKQLm9hPnWscL2eryRm587ebL57iqifA2T/Gs/BKhWs4aiFPC/iTr/dIrmXZNgl10Hu7WTlQEwM+hIQPL3V0zBq5nyBJzJt1+aRam4uMqu/SHFpq6J9ZXtf2YVi3GiFqCPC4AtQyp1zpExmiRp9W1XZxyhq2B6uAbSNt7+6kjiR3CAL/2qdIBn41pjc4PVEHT2Zjsd2AZXiEMobDWHCQpRROZxKbFClGZJUQZOgFtiOgISAABoBA9BVf/AEgq/K3IMR3g/CY0O02pJ4mdIQP8Y03MfrXWryTyZKUu4FSHuO//ABn/AO6c/wCw1T9pMWflCW0rUlRaSqAkxEH6URNtJqx4k4tWGfzJAHcrggzPKr8I+OutVHEWc3FUyox8k8O0gKM66+ysdNqmNszy+NKIs5iTcCyHOh8vL7qsezGIcW+kqW4UlKuVwq1Ghyq0rEfI+RwZ1GVo2HRy3j862/YtgDuheQhev8RF/fRlxRUdhY5typm2xY+ZR/EfxquirPFp+ZR/Efxqtit+lfu0Y9SveCIo6OhXRZzUPrwy9gPefyqO+4lF3FoTabnYb3qtHAsOsCH37XBGIcSb9SCDHlQa7K4VQkKdVO6nnFE+0mvPj1M++R3S6eHcgme2OHQsCVlJgJKUSSoqCRAmdSNqX2q4sximHGm1JzkJs4Mgs5nV+8iYEGoDPZ5n5anDDN3TjSlLGYkyghSYUbp5gNNa0P8A/CMpMoffQOmZBT7lJn40pODlqldlJSUdKMK3wUjCvtgsy6+hxMKRlKEpWJJG8qrYdiQMLhiV5YKlkqRGU5jAk28h7qlP9jATKXAkbJCIT5mUkG8DytpU5ngPdtKaRCkrBSQom0kmU6wZM6dOgqck7jSHGNO2UfbrEIxSWg2tKci85z5tIi2UG9Zg4GMM0137YUhxxajLsQruwADkmYSffVnx3s4+yhBCmkpzBJUoiJJtqUxab1iXMeogcyZ35QemkKI63k1EMkqrY07HU9rLdzCKAEFDk6lMwI/jAPtFNLZUBJEAbkpj23qVwlYRhi651KSqCE6yBYwk36yapVPgyCTr9nTz18qh5varYFgW6fJKcIHMSkeZKYj1mtn+z7EZu8QACURBkeFc2t0UCf8AGa5jxHFFtAWpKshJAhTZ0KdimYlQH/Fbj9jj6HnMSoJUChTYGYgwT3gtlA0E69a0d6b2J0pOtze47jqXGygCNN7iFBVxHlFYfheARh30q7zNCXfoAXcSEfW2mfZU7tnjGWlvZHAFkggASQo6gpMDWbGLEViFcX5gVPGcqgfmk680EkEwPCfODXPDM+LXmVKML3suxgmULzF1RheeA2OoMfvPKujK4ocMBmghUiYsCNjexM/fXG2Xisph7Nfm5ECRI3B+69dmxnDkusFKIsvMAI683vkn1rTJkk1ymLHCF7WZXtElvErK1LKZ2SlBjlCfpK8vjVbiu5+TtsEuZW88EBGY51BZm8bdKhcfLjeJW3mWAGyuEhBEBoqsSJ2mql3EnK0VKc51KmcoMApF7evvrbHHM0naM59mm1TNH2cU0l/I2XMzk3XlIBSlZ0THnWsV2kOHCEEAhSApKosQbbHqK5lwLHJRiEqUolImSqNClYgRubCuj4pDS2mLpStKcmQDQkiE285rny5X47muOMHwZvipZeU4tXeS4oqVlUkCTl0lB+qPjTGKxTKmmmihwpaCwmFpmF+LN83+VUPE3yheJAW4rupNnBlI75COXlsObztUZbhJwkqdHeAEgOWgvKTzcvNb0sK6oY8zS9r+DGUsSvZ/Vmk4ViGEOgIbcBcUlJJcTuoX/d9TW74WQVPQrMM6biIPzTfS1cl7KvBx5IJWcrrQ515pBX/CI0+NddwQhx8DTvE/+Juj2lKpOxpRq0h5WGQZJSJOpjWAQJ9hNQRicObZRB1HdmDMa28x+hT2LU0o5VKIImwKgdL6a/qKYPcXBWq2oKlbVpFeNiY4HmQbIvM+DcXBmNakYcNqEpQBBi6QDIqK73BUZUSZMiVaz001/Dyo0BgKBBuL/S8hp602v1Ac40P6s9/dOf8AYao+02NDOIStLYK+5SM0r8JkEcqgPhvV3xZYVhXiDILSyD1GQ1je2RCuIsoIN8OPpECyXT4dNtahRctk6G5JbtWVGKxaEpVGGbG8/O6iYP7zaas+zvGUl8JKENpAUSpOebc0XUZk7ResJgMUheHcOVQKS3q4pXizjU1rOwJBxLRA1Qs6z13NTkjJRtyHDS3Wk6ji7sI/iP41W1Y4390i9sxt7/17az3FOKBkiRM3PkNvj9xrbBJLHbM8yuZPoUSVyARobihXRZz0c6RxFwQnMBYzYAxHW00vDcbUBAcgaZSTby8tNqqcVgXEmUFSp1BIg22vAv1qywPZp1xAUru0mLZlyqPMpBEW+NfLqL5PX9pFhw/tC6krLWUuZQCbzAki50NzH8hT+M7UvrbyrKkq3Nx5QT7azmK4cWV5S83zHwpXcn2D1jrNXeBxLIaKFIzk6kqgn0kSKrtO5sN73H2+1eICFIUVHNI8WgOpBid6h4nta8CApxfLpzkb2kyJPkTU3E4lpQHIdiZUm4G3neNahBpCXCoKAI0FiQfUWg609cOFfmVSkxviPFHMUlCXSSEk5VahM7kk7eZ2qqx2HbbKYIWo9AQJ6G5BnWtOw+iStx4Kt4YVKuhMGB+NIe402gZQgZTp0gXNtqFkJapbmd+VAoASCRObLfKSNwNDa00pGDC0klCLgxdQO2uXXbzFXS+KoIJhKZUZhMSZ13g2OlNuONqsFQbRebehM6aaVLl8yNisPCcOtGV5sqyk5Alakxbrb76s+F4BltpSMLnaU+sJkrJKXAhZSrW6BcEWM9L0ttIFs4PvkyNhc1KweGdzhYbVCCFAEjUJUBYwSOY9D7q2hl+GW6HptbFTieCvoHzzXekmCtJcWDBABy3KbDfzqtS6zOUoCgAR4TbWdNvI10nAv98FBbZQpMSkmRfSFD+RE1AxnZHCLklrKSSSpKlJJJuSYN5rSXTpq4gkkc+ViGgoBJKQfo5hBkm8ESNf1FTsLxF1sktuupBHMJUR5SMwt7LeVT+OcPZw6ZZHMOUhRCsw2JVJUAPT7qqm3OS+8zlXJCtwCTf0tpXLkhofAbJkt3iS1SovKUTIUVISVRBSU51AqAiRY6TVU+t0pICmirYqOo8gQLmn3sWjZapiwgffv7JqOh0KP7tN/pLGo20/lVwyTX6EyjF9wWDadRJUiZiACn27ybn2U9iOJvriUqJSICSFJAHQAfeJpxgKV4VJIGoEk5ep6H2fnScqzOYJHtTrfb271MsmpvULQqHsHxp4EhTYKlfWbtYg3VbMDG/loalL4k4shS2QIsAExlFzCYPXrVetoEcyoIgyDe224j9b0SklKbLFrkGRI87mBIq45X8LfmZtFzw5ae+aUAEgLQpRgAAJUCZPpNdI4ViEuF5aDKVLBB6jum65A0hzKCCNz+8mN7zcfyrpHYNBOFUFE3cVJCjOidFC9dmDK5ydk8F89gwozmWNoCoGkaUj5APruf5v5UsYJPVz/Vd/3Ur5Inqv/Uc/3V2avmKhs4H7bm30ugG8b6n1NJHDx9dz/N5RH4+tO/JB1X/qOf7qHyMfWc/1F/nRq+YUM8WTGGdGsNLH/wCDVL2r4th2VgPCFlkFC+uoygzY73tFXHEmAlh66j80vVSj9E9TWG/aMG/lKM6QollvXpK/z/UVjmlpjaHdGQx/GozJQ2ClQ6AH3DWJqx7OdoW2n0urmAlQgC9xEAE/qarHMG0BKEiBoPbTC8O2kGBAMnrlka/yrl7bUqtgtuDrHBe1Rxie7Q1lymZU4kE7WB3vYeV4tVJx3s1jIW6oKITzAd42QZWmRlF9On1RWFhIJuqBFrfr/mtd2R7ZOYY/OFS2wNJkgyLkkGBr56dKqOWVaXwVVu2PsYw5RncKVbpIcEdLJsLUKkYbiBCQEONqRfKpxCCspkxmNtrabUK6NMRdkvVfczLDqspknLEgjQC1/ib1LbeK0FJum03E38vhNRHnQkqkAC4XCYHTMDqbA7aCoeFxdyQ5Nz9E5bXmdT66SK8TW5rZHXrLtXCkQpwOgQJKVIGYkXHMDt/D+dV2KRJCkrSDMfYVeMu15nSahOYzN9IgmAeqdR06SKfwaZUQS2UnRMXO48p8xsTV+1FWRKbHz4RCpEmYBvsDPTXbp0okhVzaSAkHrAyzram8Th0hMCMwMAhUK9BMfeKhcL4kkqUDGVNtbxYQY1AjX41HtNNrcfaNE44c5gq+a9xOk5Rbe33+dQ+JKWlJUmQMpm8dCbR06/nUh13KkKCglJ9vNewI1EfdVtw1CVAFbthGn0gduW0edq0hOt2gcm9ihRiM8AzlKdTywSIiDY3JFj99LcxAWCoGFATMQDsU5oM+V+vnWsHCcI4pSFIREWUFrSMsCPCQJHTaZpodnMEs5EkjMowUOL8W5JMidutzWqcGKjOpxmZQkEEHNEH6sROxNa7C8fSG0z5EWuQdp0AgbVFx3YTlCmXSFpHLmykW0BMeVVGCwC3MQ3hnkHPOZcRCWxcknfNp1lQNKWNtpQKWxuOzDyS2YVmWVKUs7kk9OgACR5JFW5qFw7hTbM92CJ6qUf8AuqZNehjUlGpckshcRwIdSUyAet/wIrm3H+zb+F/dtl1KyboBUE9Ukajy9Na6qKWq4g6UTgpKhHEi1iFOBJZebAmVFBBt9qALmNKJGCxBkZTtoPOR00v7hXX3cPsZj1tURzCJSIFcTdbUaaF4nMWcJikgnI4TOvdrsbX0uP51Fdx76VZCCk6cwgybg+Ws10fiOGUhGdJMA81/o308t6plcQaKFklJKRo5vNrSNJrNThqqUQaXiZFpC1EwSlwak+E7TPUiPhU1rCpPKpyTvMmCOo3vOn4UDxMqKvpAjlTAjmJuLCIv/Ooa0qQQSCes3MnQnfXY9ap6m64MSeeHtiIJUTpcCYicszfQbV0bslh1KwDiEEpUoqAJ1ulP39fOucpxMDWQdjqIA0G1xXS+x+LQ3gluE8iVqPnokAes2rp6Jz7Txf8AaMsyWnfj+hzg3CHW0rBTCSEQgqF1CZVIkA3jz9lWJwirjIYnUORI12H33t0ocP4626DAUkiDlVEwoEg6xFvu61IVxJI1C465bbfmPfXqZpzc25rf18zmwQgsaWOW3r5EdeGWQSUKkyCO8EAETyyOpI1G+1EcOuSMq/Y6IiUi0ixgff8AWNTTjUCZmxgmPW/pY3ofLUaTe9oMiADMdIM1lqXh/P3NtL8X5fYj40EYVwEQe6ct/hV0rnH7VHSnFpgSBh27DXxLufLSuk8SeSph6Do0vY7oMa9awn7RGyrFIif3De4g3Xa/6vWOZpQtlJGCw+KCleGJ2m2o66/CpUXIMaz09nwpOMw/NAQfw5dJj9WpKUKTzHWPUk/npXnScXwOheKZdVdtClySLSSI0t+harvsrwRbhUXknKORSSYM5QYtvCgdtamdjMqQ4JTMCxkqGtz0H51peBMgJcISE53nDAM+HKiZ8ykmtcL1ez4G8Y0kwIwCAAAkACwACbe8UKsC1QrsK2OVOud4kHlURfxSQSbQDrYT+FB7FhK8wJtJISAVHSRJkRtHntR4PCCE5k5QSkgJVzQBuR5k6aiKRGV0kI7vrKwSoHpf1PTSvCio2169foZjOBx4cStQQEgE8uXMFTEZgJJO9v8AmU2pSjJIylMCBGXqCDpppVfiELSCQrMNTlCYAKo0B1P50tglwCEzIsd79em/6Nb6FyvX1BJk9/EAJvECJtAPoB91NIwrWraACpIPigbnaYNNtYRz5xCkkhQIgncja9yOvlSigpAzKCU5LkmCkiwgewa+VSqXDHQfDcKsIUVKEEKMEkhME7kWHp+FILq0oDaFDOCZKL5BqFFMSRB1AMedHhsKrLyFKyoSM05T1mTMQTan04J5s5XElWYSrmNuoCTvEQfWtFy+GG43gg4kwtSlEyRzACQTeCPW/wCBq+wOJDas+cBMRlKeYkSTsZBnpVWOEkg5bRlI16zEkQd9PLrT4YdSUwdCTdKbka5lKIi3kRSaUnsNUafC8WdXJbbUEhRBK1QogTCgDFtPf5UnsU0VrxGLVcurKEG3gSYJB6EwP8FZbEnEKypS4pDi1ZExlvn5bgagZjPv2rfYbhS2m0oZeICRAC0pI94ANdvTY6ttic9Rb0CapXHsYn6DSx5SD7iRUZfaJaLOMEe0j7xXYsbfBLyJcmipSaz6O0zR1Ck+okfC/wAKnt8VbV4FBXkCJ/ymDUuElyilOL4ZYuNSPPaoQJuLSOs0y9xlKQZC0n7SFx70g++stxvtPM5SEkaEKFzteI9hFYZcTa1JcFKaXJO7V40pbcF08t72hUgGQd4PnY1yZ/GSbk/h/OrPivFlLK1ZrkpmwTtcb6e29UDqwSd/OIn3Vlhhe7InKyyw+My+E26e+pKcWCkGTIgka2EdKoUL6Cn2VkGQRVywp7kJ+Jes4xJOYZk39htAv0t8a652CbDmBhYEKUoEa7DeuK8PYdeX3bSSswTCRJKREk9Bp5Sa7L2KxQw+FS2+l1K8yifmVkXPUCNq0xQ0ytEzp7F/h+DtoCspVKolWbmIGgnpenl4KTPeOC8wFW9gIpn+nWN1kfxIUPvov6fw3/WR7TXU8km7bM1iglSQ6jh8EHOoi1jlgxptSDw06d4Y1goRE+79RQTxvDnR5v8AzinU8TZOjiP8wpa5ekg7OPpsiYzBlLTxzTLTlsiRqCRcdPxrB/tMxwRi0p0+YbM+Ur/Kuh4/EoU04lKgSUKAAOpKSBXMf2sR8sQY0Yb9t3I9f51jn9qO5cI1wUIxQ1zwTfXYZpNPYfFIgSZB0HUEXPvjTrVVkm4JggEkWJ+yCNBt7aSOVRuE39uU63M/qa85wTNTZcLxbDQLbIUt1UFd5iOpI2n01rU9nUxhmTupBc/1FKX+Nc04YlbYUApMqsqBoDsCRbXbzrS8F4y4cqVOIbbSkDm1CU6a6+yrxzUH4l3dG3vR1HafkA/gR8DcUK7rGcxbcJJAsADB+1rZJ9tOIwxy82VSSObNMnfbT08rzVQOJlWYGQkkRAE2Emx9DfzqMcQq+XlAJEmZlIFzvrbTUDrXirBP9BNovG0NKFo8RugxciJ0Mm2pqQ7kaCktkiOkqIUQANSJtJgetVXCWMqjIuTMgwBrY6wK1/D8KwkZSUkqOloPQxrqdaUo06uxwVmQZ7/NY50SCevqQTywIt5RUnEYUlaQtKykQMgBCQcpAzHWfvnyroeB7PoHMhIEzabeYibaU7iOzzKiCpCCqbkpE2H1ta2V3dF6EYzhSDIyoVA0TrCbwCNtvdWqRCrKa0EDzPS1xerDD8HZT/ZD1tfoJJn/AIqaWxlACTHWdOtCxvmxpJFE7wjQgpj2yPQbfr2sjgWh9pFtyJj2emlaVpsaEG/lb9fzqHxZzu0KWEkhKSqAATYHqbXrRQJ0x5oyXZvhiXMe46JKGJSmTMLVKZ9QM3vFbuLVTdk8EWsOkqHO4S6uBqpdx7kwPZV0BXoJUqISoTNBQ22pQFEU0wKzE8HZWbtp9nKZ/wANVuJ7KoPgWpPkYIH3Vossml5atZJLhkuEXyjFu8FxTfgVmA2Co+CrVQcVwzpkOtnzJRH/AOgK6lFJy1XbPvRPZeDOCcS4aRzJFtwZNus1VKPpXoPE8HYc8bSCdyBB96YNc47Z9hgwe9YEtHUTdtXt+ifh7qhuLewtDXJg4I3pSCN/vqUvhShpTC8GsbUqEa/9lQ/rq/7hf/karraa5N+yhsjGLn/oL/8AIzXWgKuPAgwaMqPWjAoRVCG1JB1ANNnDo3Qn/KPyp00maVAMKwLW7TR/+tH5VC7VoBwT4gWbgWFuYRFrVZ1V9qVRg8QZjk1/xJpSWw1ycmeEXbzAdDcRYWqvXjVQoFNhbYHXy1NTEKIMkmSLST7CRtp8aS20S5J9Jv8ADzriVLk0H8JjCsAKgAaez1q14S8lpwKUArLzaXBPtvvAkVGOBcKk92hK1GE/RF4P0p8qk4TsrilnnASJvKptuBknrWNJ7rYuma//APqsP/1HPYgEUKgM9iWgkSTPoP8AbQrTtZev/R1IpW+EIKCjKbAZSuQoKHmIBEbRTGJ4LkQnu5WoGDAmCTf9bVOXxdtASVGSmc1wdYtI9KtMJx5Xd+FKSR5wlMEDXT+VeRDNkjvK6JVWR+F9n13Cl8xnewVt061bcL4UhskZUKUIJVAIF+qtIPnttUPDdpC2kIAzKP0vMnXS/X2UeFxKlGApMdDczcXOkifjTeRpW9r5NFJLg1WH5kjKq49OulqmtoGs39vw2qs4ZiVxEEH39biLCpaHoJKpnoIPsrqwyTiirJiCLcw9lGROkU2hJIkz1uAD7aIpvF9PokfjXTQhZQqJiddxeqftE0taUNDRxaUuEbNgZli2gVGW/wBarBAQkR0+tzfEEmjZQIJgAbQNTufw99Xjj7SExyaLvJpGv6/lQLf/AB1rrEKzUQJ60g+2lUCFFRmj7w02fbRwaAH85oZj5UxSwqgBefrRKANiB+dIoxSAiu8Jw6tWW7/ZAPvF6q8Z2Lwrn0VJ/hWr8Zq9Io5pipFFwXsmjDOlxtxRlJRCgDYqSrURflq5d7wHlSlQ81lP/qfvp4Ko5o1MWhEb5Q6BJw6jaeVxs+y5F6Q7xPKJ+T4g2k5UoVG0cq9fKrVlVtBRLQBpvVamToRQjjST/ZYgerDn4A0y92jw6JzrUiNc7TqQNrkpjWrpSP1NNqb61GuXyH2aKvD9o8Ks5U4honpmE+41KIZxLa28yVpUmCEq6FM3SbRTjmFSdQDPUDz/ADp3CtpbEJSE2iyR1mplkm1VDWNJ8mWe7B4cpkpUk38KlTpA3gi/QaUzhOyDDZ5ZMGQTJv5eVbQKPUT6wPjTCxe436kz7vSuWUZVW5qqKBjhE4lhQICW1LVlgXUWyJkfcetXjbRzLAvfy6CnGfFcUYcufUj3WrTFHbcUuRgqFClFQ6D9e2irfShHFcMIXkVrJVEzAjS/p8auMTiwULkm4AHkNhR0K8zJBScb+RCF4V5KikJ8uokCCN60GFwxTJJt0AHpcz1oUK8zq24SUUCLHBrLkAKIQCJjUgKyxJvqRVm01flSRtzK0m9stzQoV09LFd5rEtm3CAATf1m/upp/F5TEj0i/5UKFegpMqhYcCwTB6bTemydvd0oUK6MXiQIk7G/SlKJ3oUK3EI728UtJo6FA2GBSG5uN/WhQoELmjoUKABrfprRlO9ChQIBtQk6fr9etFQpAKzH3UoK8qFCmMeaWelPLtRUKZl3kVetEtQ91ChSNBsqpOajoUAMreSFZSRPoaX3dChTaoSYlU0VFQpDEn9a/nR0KFAz/2Q=="/>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endParaRPr lang="el-GR">
              <a:latin typeface="Lucida Sans Unicode" pitchFamily="34" charset="0"/>
            </a:endParaRPr>
          </a:p>
        </p:txBody>
      </p:sp>
      <p:sp>
        <p:nvSpPr>
          <p:cNvPr id="41993" name="AutoShape 4" descr="data:image/jpeg;base64,/9j/4AAQSkZJRgABAQAAAQABAAD/2wCEAAkGBxQTEhUUExQWFhUXGBkXGBcYFxgdGBYVGBgYGBkYGBgYHyghGhwlGxwcITEhJSksLi4uFx8zODQtNygtLisBCgoKDg0OGxAQGy0kICQ0LCwsLDQtLTQtLCwsLCwsLCwsLCwsLCwsLCwsLCwsLCwsLCwsLCwsLCwsLCwsLCwsLP/AABEIALcBEwMBIgACEQEDEQH/xAAcAAAABwEBAAAAAAAAAAAAAAAAAQIDBAUGBwj/xABGEAABAwIEAwUDCQQJBAMBAAABAgMRACEEEjFBBSJRBhMyYXGBkaEUI0JSYrHB0fAHM3LhFSRDc4KSk9LxU7KzwjSDohb/xAAaAQADAQEBAQAAAAAAAAAAAAAAAQIDBAUG/8QAMxEAAgIBAwEFBgYBBQAAAAAAAAECEQMSITEEE0FRofAiI0JhkdEFFHGBseEyJDNSwfH/2gAMAwEAAhEDEQA/ALzLQil5aPLX0R8tpG4oRTmWhloDSIihFOZaEUBpG4oU5loRQGkbihFOxQigKGqEU7FFFMVDcUIpzLQy0BQ3QinMtDLQFDcUIpzLQy0BQ3QinMtFloChEUUU5loZaQ6G4oRTmWhloChuKLLTmWhloHTG8tFlp3LRRRYUN5aEU5FCKdhQ1FCnYoopWOhuiinctJ7uixjcUKcy0KdgSYoRThFCKysqhvLR5acy0MtFhQ3loZacy0eWiwoay0eWnMtDLRYUN5aGWnMtDLTsKG8tFlp3LQy0agoay0MtO5aEUWLSNZaGWnctDLRqDSNhFFlqQlowbHbajGGV9U1HaxXLRp2M3wmRctDLUwYJfT4ijRglETb31L6nEviRa6XK/hf0IWWhlqwHDj1FE5ggkEqVAAJNthWb63Cvi/ktdFmfw/wQMtFlqRxJbOHALzuQHSQb+4GoquMYQAELWoESMrbht7E+YtUvrcfz+ha6DL8vqKihFJTxdgiUtYhWmjK5M+sUEcTJ8OCxJ81JSn71VL66Hg/X7lr8Pn4rz+wqKEUoYt+DlwJmYAU62ARe5N422Op6US3caSoJwrIH0Sp2Z6EhKbbVm+vX/HzRa/Dn3y8gslH3J6H3UojHGeXCo6czhgXsbCTpfy0paBiAIU8xOVQkJPjJGQgFWgTMjcmpf4hLuivqaL8Oj3y8hv5Mr6ppQwiun3VFTw7EE83EJ8kNND4i9SsDgS24FLxLzmoCVCEGdJhO219/SpfW5e5L6Ma6DD3t/VDbjRBg60gpqx4mjmSeqQfiR+FQor0MWTXBSfeedmxqE3Fdw1FFTsUda2ZaSRFHFLy0eWsrNtI3FHFSMOjmFWGdA3H69K5s3U9m6qzpw9N2ituioCD0pYYV9U+6pznEmk+JwD1t99MI47h1ZsrqVZBmVlUg5U9VQbDzNc762fdE3XRY++Q0MIrp91LGBV5e+op7X4SDldSrKJMc0CQmeSdyB7ajq7a4eCQFqgTZtzSYtKBvS/M53wl6/cr8rgXLfr9i0HDz1FKHD/tfCq3hnagPlwNNOShBcIUkAqAnwgqubHWKgN9tSskJZV4VKEra5spAMZVq61Pa9QxrD067jSDh46mlfIE+dY1jtu64UZGk/OZ8nzgOYoHk31tRcD7XP4h5lBDaUOqWJSXCrkRmMSEjcbUv9Q/iHWBfCbYYJHT4mjGGT9UVz7jnajEsu4hvOkdwtKDDajOdUJgqdg21sKi8U43iEu4lHe2ZSFCG2tFKbAEkG8L18jSWPLLmTL1448RXr9jpuRI2SPdSS8gfST7xXKn8fiCoAPPXwwfhCkpv3WbLyIBkkazvpVrxDvf6Lw7ye+LpWtKgFu5iCCqVZCCSIi/Wk+mfexrqPBHQO/T19wJ+6ml49saqj1kffXLcZw93JjAErWUOtBvMXFZoW4lXiVplk2jamxwlYcR82gD5KSswizxw6zllRtzkCj8tHxD8xI6XiO0WGR4nWx/9jf3FVNYntBh2YS64lCtQFKAJE7DX4Vy5zDrS3hsymUq7xZdEtXSFN5fD9mdOtbv9oLHzmDKXEtxmLgKykqT3oiw8Vgoe2qfTxVE9vNkxXbHC5SoOJUAQDlDhgqzQICPsn3VGc7YsK5cjqgoHRpyCLzcgRoaxreHBYxkvR3jrZQR3pyALcVGlrWtapOGZbGIwiy5PdNIBHdr5ykKkyRAmd72qlggJ5p+JeL7atJTIYegH6bYF1EqN1uetTMd2qW0hlRaJ71tK0wtpI5gDl51aiRpIuK589gWe4LSVLVLqF8qEp8KHExzK859la/tG218nwAWHPm2QUgZNCG7Ek68m3Wq7GGxPaS8R9XbB0h2GwC0JUC6j64QZyoMRNQcT2zfCELysgLzZSVvGcpAPgQN/SmEIQPlay2v5wXBWm+Z1JMQkxfrUTEZCy0juCQjvIHeKnmUFHRF/5VaxY/Ah5JeJPf7TYnvHWwplJaC1KEPkhKOsqAJuLDrT2E4q+vBO4kuglDkGGUnlllMBK1a5lzM/zj4jDS484hjnc7xCjzqlJV0mL5Rp1qdwthacE833IlTngLa4IlkzlkE3TrO1PRFLgTk2+Sne4u/lZX3ygHc0BLTKYyuFu+u4p55904jEtnEYgBpL6xDoSmG5gAJTI9pOm9S08PfKEf1cDLOUdyITKiq2aYkmanP4R8OrUbBYcmUtAkKBjxAEyY19tP2V3AY8YxS8MXu8eV873cF9Z+hmmQB10rYdk8MAWVgEFTMmSSZUEqNzc361CXhngFDvEpEiPnGEjQzITvVr2eOVSElSVqCSDlWFHXXXQCsszg4OqNMWrWuTQcVRytHyUPcZ/Gq2Kt+JD5pv1NVZFdHSP3S9d5y9XH3rGooU5FCuqzlolRQilxRxWVm+kPDDmH62qt7c8NbC8MeUZy73mYi6CyoKyg63ImrbDDmqo40pSnFjEJQUspJQslSQErKReCBcRXndRNRzJvw+539PB9k0vH7HO+GYFATJLPhfKsqQZlTfd+FG0X9mtar9mLQzvSvOBhoXyqAzZniVXAm0DT6NNZ8MEqyhiyfqqXYlOskyDV52PZS6l8NZEmMoKGgi4BMEFPMPfqaJ51oezKjjepboxGGQlKHM7ziyGHWySk3UtxRCudQumIv9WkYZLXd6OK/q4amESQou80SbyT8K2bzvcMlxzKmVBIKW0i5zHYeVVb/aRISo947ZaW7KQOYhZgSofV01ojncltFilirloe/Z2pKXHlhKgE4ZKBmIGbKldhbUn11qDgMMsElOGcGVtYTOcyVLSSLJEzr7K0vYp8YtL6cyzcolSgSFZSbZVGIMGqB/i/cofC05i0Eg5nFSczjYH0THi6moeeWutO/6j7JabvyI3D+HuoLUYbL3YXEhZylUzdShrT/ZnhzyMVh8zTaUILhOXLmSFIiQCtSrmBUQceBS8ru0Du8gPOs/vDA+gPhNWPYXiXe4xaciU5MwtN7kf+taOeVK3HzIUIN1fkJ4vgH3sQ8tvuAhx3N/YypIJjMYJJjrRYrAPlbqi+2nOB6yCg3KUeR1nathxPhORx5xKd84MSNAT8Zrn2H7QuOuNgRDilCzQ0StSdc5+rWWPJlktkjTJjhF7tknGYFRIzYqAEJTALxFkZTaANb1c4vCf1HDtKcUEySHEhRzZgIBTII9pNZPE8YfUoAJXBeU3ZCfCnJzeA25vhXVsLgO8wyExdJQQPRJBoyzyxSugxwhJ95hHOzjSm3AVqKVrQT80JBGcjxK8zSUcGZSbBwwjJYITKcmTodqsO0+HxKXFobS5EIIIJyz3eI3FvEETf6QrM4fB44spLjbmcqctncsmGwLhzrm/U1Ue1fMvIlqC7ixb4YyVIR3TolQElxNirKJgIHQb1o+N4UOra71vvfmwUqzZYlRJEJje9Z3sxgXxiXC6gpTnHdkqJlOcndRi0dK6VhcCHGmzNwmNOsH9etZ5XkTrV/BpjjBq6/kxR4eylCh3SACoSFOLiYVfxevvqL80mCEYdMAwZmwB0k6dak8V7IYlTuJyJbhaszZKUg/ussq5ZnNOs2qvd7H4tDbAUWwU99ngxOcckQkaez21pGN8zZEqXERtWJBlKPkxIuQlttREW6HrWywuDSpSwMoCCgJ5EmAW0mBItcz7ayPDeCvNuuqcWClZOQT4QVkge6BbpW44d43v4kf+JFFOMuWxqmuEGOH/bPsS2P/AFpRwkCS4sDcygD4JqXXOv2lhpTiW1rKStJ5VEhCiIyqEqCSRMRY8vlWuGHaT02Eqiro3YwYP01n/GfwofIEfb/1HP8AdXGeA9pMXhHF4VsoWtxSQM1whwlIK1nxHkEEE8seRFdvT567xpNX1HTywtW7vgIyTKrjWEQnDvKAIIaWQcypBCSQRJqj7WYpPywNZQVFpKvGkWCFK8Ou2taPj3/xn/7pz/sNNcV7NMuPDFKJDqWwkXtGQjT0Ua56i/8AIb1L/E5q7xRHdqUEtwFJBlavpBcXCD9WrvsYMzqHISMyFHlJIiepAO3SnHOzGFSkojlJBMrOqZjf7Rqd2eZQ24lKbJSkhN+pFpOutPJCGn2UTjnLV7TNLjjLaOoJH3H8aryKscWj5sGdVH7oqARXV0j92jm6pe8Y3loUuKOuqzm0j5NDNSVUQqEimyVhdamcZ4Yh9t0Z8ilpy5gRIAg1EwIvWe43nwqn1KWstgApBWRAK0gQo+seyvK6p+9PS6f/AGhnHdgGghz+srVnDaTdNg3luLb5QTVx2K4Y3hS5Cz84srJURuNvK1YhXahKmXlgq+bcbQr5xeqgvfL5bTWp7BKTi8M+CPpqT4lKhSUoIMqSDr0onKeh6kOMVq2NB2g4NhcU2ltw8oWF8pI5gFDb+I1n8f2QwQByhRzO96br/eQb39TbSoXaN75GwgkAlbiUwsr1yqP0QaomOL94yFJDRKlfbKcoHWBzSdKmDyKNpbfr/QT02/t/Zuey+GZwoXkGRKl5lEkm5EXO21U/HuGl1WKUhDZS53eVSimFZchM832d42qFwbjyWmnG3GwvOT4JSBYATM3m9Nf06rKQCkC0DuzYAz9aDa2g39KVy16g201YP6IdyPAJYGdSTqACEkkFRCjerHsdgVNPuKUUKKgSAhUnU3NhGtVCuMrhQkTAjkgeKT1m1qtuwr7qsUsOeEIzIIAghSgNQBcEEHzBrRzm4vjzJUY2uTYp7RMqGUXOkeZ2NRF8cYA8Cfcf9tJ4nwstla0j+0BBEaFaZ/GuacExz7uKbSe8ObvUnMGxZtpSgeVtNpjfWPMHLHGbje3maSaTrfyNhi+INX/BKj+Aq8Z4z3CEEoJCxYgHadehhVcrONfU8AQ9lLpSbiMuYXs2LQeu1deZwHesIG6SDHllI/XpVZlJVdE4mnfIwvtJ9IIPTw+p+sKrsd2hKx4FWv4esD61ZXt0p1pxSEzrMd4pIs0DolY3NVuJS7/R7Lkcy+9t3q9nUDxFyTb7R/Cqjils7FKa32NQ3xLM4gZFgkwCYgHqReavBxZ1nK2EkgoSoKlO4iIKeorC9jWld8uUxlKYOdSiRKvrKPQV05nABxttUiQgDQ+tRlUk6vyRWPS1f/bKpzjjoGaN41Rtf6tV+K466rxBMXIlQ29AKx3azDKSvEJytHK8ogkJOzQkzvc0niWEKcHg1DugVIxP9mCAQFaDKQLm9hPnWscL2eryRm587ebL57iqifA2T/Gs/BKhWs4aiFPC/iTr/dIrmXZNgl10Hu7WTlQEwM+hIQPL3V0zBq5nyBJzJt1+aRam4uMqu/SHFpq6J9ZXtf2YVi3GiFqCPC4AtQyp1zpExmiRp9W1XZxyhq2B6uAbSNt7+6kjiR3CAL/2qdIBn41pjc4PVEHT2Zjsd2AZXiEMobDWHCQpRROZxKbFClGZJUQZOgFtiOgISAABoBA9BVf/AEgq/K3IMR3g/CY0O02pJ4mdIQP8Y03MfrXWryTyZKUu4FSHuO//ABn/AO6c/wCw1T9pMWflCW0rUlRaSqAkxEH6URNtJqx4k4tWGfzJAHcrggzPKr8I+OutVHEWc3FUyox8k8O0gKM66+ysdNqmNszy+NKIs5iTcCyHOh8vL7qsezGIcW+kqW4UlKuVwq1Ghyq0rEfI+RwZ1GVo2HRy3j862/YtgDuheQhev8RF/fRlxRUdhY5typm2xY+ZR/EfxquirPFp+ZR/Efxqtit+lfu0Y9SveCIo6OhXRZzUPrwy9gPefyqO+4lF3FoTabnYb3qtHAsOsCH37XBGIcSb9SCDHlQa7K4VQkKdVO6nnFE+0mvPj1M++R3S6eHcgme2OHQsCVlJgJKUSSoqCRAmdSNqX2q4sximHGm1JzkJs4Mgs5nV+8iYEGoDPZ5n5anDDN3TjSlLGYkyghSYUbp5gNNa0P8A/CMpMoffQOmZBT7lJn40pODlqldlJSUdKMK3wUjCvtgsy6+hxMKRlKEpWJJG8qrYdiQMLhiV5YKlkqRGU5jAk28h7qlP9jATKXAkbJCIT5mUkG8DytpU5ngPdtKaRCkrBSQom0kmU6wZM6dOgqck7jSHGNO2UfbrEIxSWg2tKci85z5tIi2UG9Zg4GMM0137YUhxxajLsQruwADkmYSffVnx3s4+yhBCmkpzBJUoiJJtqUxab1iXMeogcyZ35QemkKI63k1EMkqrY07HU9rLdzCKAEFDk6lMwI/jAPtFNLZUBJEAbkpj23qVwlYRhi651KSqCE6yBYwk36yapVPgyCTr9nTz18qh5varYFgW6fJKcIHMSkeZKYj1mtn+z7EZu8QACURBkeFc2t0UCf8AGa5jxHFFtAWpKshJAhTZ0KdimYlQH/Fbj9jj6HnMSoJUChTYGYgwT3gtlA0E69a0d6b2J0pOtze47jqXGygCNN7iFBVxHlFYfheARh30q7zNCXfoAXcSEfW2mfZU7tnjGWlvZHAFkggASQo6gpMDWbGLEViFcX5gVPGcqgfmk680EkEwPCfODXPDM+LXmVKML3suxgmULzF1RheeA2OoMfvPKujK4ocMBmghUiYsCNjexM/fXG2Xisph7Nfm5ECRI3B+69dmxnDkusFKIsvMAI683vkn1rTJkk1ymLHCF7WZXtElvErK1LKZ2SlBjlCfpK8vjVbiu5+TtsEuZW88EBGY51BZm8bdKhcfLjeJW3mWAGyuEhBEBoqsSJ2mql3EnK0VKc51KmcoMApF7evvrbHHM0naM59mm1TNH2cU0l/I2XMzk3XlIBSlZ0THnWsV2kOHCEEAhSApKosQbbHqK5lwLHJRiEqUolImSqNClYgRubCuj4pDS2mLpStKcmQDQkiE285rny5X47muOMHwZvipZeU4tXeS4oqVlUkCTl0lB+qPjTGKxTKmmmihwpaCwmFpmF+LN83+VUPE3yheJAW4rupNnBlI75COXlsObztUZbhJwkqdHeAEgOWgvKTzcvNb0sK6oY8zS9r+DGUsSvZ/Vmk4ViGEOgIbcBcUlJJcTuoX/d9TW74WQVPQrMM6biIPzTfS1cl7KvBx5IJWcrrQ515pBX/CI0+NddwQhx8DTvE/+Juj2lKpOxpRq0h5WGQZJSJOpjWAQJ9hNQRicObZRB1HdmDMa28x+hT2LU0o5VKIImwKgdL6a/qKYPcXBWq2oKlbVpFeNiY4HmQbIvM+DcXBmNakYcNqEpQBBi6QDIqK73BUZUSZMiVaz001/Dyo0BgKBBuL/S8hp602v1Ac40P6s9/dOf8AYao+02NDOIStLYK+5SM0r8JkEcqgPhvV3xZYVhXiDILSyD1GQ1je2RCuIsoIN8OPpECyXT4dNtahRctk6G5JbtWVGKxaEpVGGbG8/O6iYP7zaas+zvGUl8JKENpAUSpOebc0XUZk7ResJgMUheHcOVQKS3q4pXizjU1rOwJBxLRA1Qs6z13NTkjJRtyHDS3Wk6ji7sI/iP41W1Y4390i9sxt7/17az3FOKBkiRM3PkNvj9xrbBJLHbM8yuZPoUSVyARobihXRZz0c6RxFwQnMBYzYAxHW00vDcbUBAcgaZSTby8tNqqcVgXEmUFSp1BIg22vAv1qywPZp1xAUru0mLZlyqPMpBEW+NfLqL5PX9pFhw/tC6krLWUuZQCbzAki50NzH8hT+M7UvrbyrKkq3Nx5QT7azmK4cWV5S83zHwpXcn2D1jrNXeBxLIaKFIzk6kqgn0kSKrtO5sN73H2+1eICFIUVHNI8WgOpBid6h4nta8CApxfLpzkb2kyJPkTU3E4lpQHIdiZUm4G3neNahBpCXCoKAI0FiQfUWg609cOFfmVSkxviPFHMUlCXSSEk5VahM7kk7eZ2qqx2HbbKYIWo9AQJ6G5BnWtOw+iStx4Kt4YVKuhMGB+NIe402gZQgZTp0gXNtqFkJapbmd+VAoASCRObLfKSNwNDa00pGDC0klCLgxdQO2uXXbzFXS+KoIJhKZUZhMSZ13g2OlNuONqsFQbRebehM6aaVLl8yNisPCcOtGV5sqyk5Alakxbrb76s+F4BltpSMLnaU+sJkrJKXAhZSrW6BcEWM9L0ttIFs4PvkyNhc1KweGdzhYbVCCFAEjUJUBYwSOY9D7q2hl+GW6HptbFTieCvoHzzXekmCtJcWDBABy3KbDfzqtS6zOUoCgAR4TbWdNvI10nAv98FBbZQpMSkmRfSFD+RE1AxnZHCLklrKSSSpKlJJJuSYN5rSXTpq4gkkc+ViGgoBJKQfo5hBkm8ESNf1FTsLxF1sktuupBHMJUR5SMwt7LeVT+OcPZw6ZZHMOUhRCsw2JVJUAPT7qqm3OS+8zlXJCtwCTf0tpXLkhofAbJkt3iS1SovKUTIUVISVRBSU51AqAiRY6TVU+t0pICmirYqOo8gQLmn3sWjZapiwgffv7JqOh0KP7tN/pLGo20/lVwyTX6EyjF9wWDadRJUiZiACn27ybn2U9iOJvriUqJSICSFJAHQAfeJpxgKV4VJIGoEk5ep6H2fnScqzOYJHtTrfb271MsmpvULQqHsHxp4EhTYKlfWbtYg3VbMDG/loalL4k4shS2QIsAExlFzCYPXrVetoEcyoIgyDe224j9b0SklKbLFrkGRI87mBIq45X8LfmZtFzw5ae+aUAEgLQpRgAAJUCZPpNdI4ViEuF5aDKVLBB6jum65A0hzKCCNz+8mN7zcfyrpHYNBOFUFE3cVJCjOidFC9dmDK5ydk8F89gwozmWNoCoGkaUj5APruf5v5UsYJPVz/Vd/3Ur5Inqv/Uc/3V2avmKhs4H7bm30ugG8b6n1NJHDx9dz/N5RH4+tO/JB1X/qOf7qHyMfWc/1F/nRq+YUM8WTGGdGsNLH/wCDVL2r4th2VgPCFlkFC+uoygzY73tFXHEmAlh66j80vVSj9E9TWG/aMG/lKM6QollvXpK/z/UVjmlpjaHdGQx/GozJQ2ClQ6AH3DWJqx7OdoW2n0urmAlQgC9xEAE/qarHMG0BKEiBoPbTC8O2kGBAMnrlka/yrl7bUqtgtuDrHBe1Rxie7Q1lymZU4kE7WB3vYeV4tVJx3s1jIW6oKITzAd42QZWmRlF9On1RWFhIJuqBFrfr/mtd2R7ZOYY/OFS2wNJkgyLkkGBr56dKqOWVaXwVVu2PsYw5RncKVbpIcEdLJsLUKkYbiBCQEONqRfKpxCCspkxmNtrabUK6NMRdkvVfczLDqspknLEgjQC1/ib1LbeK0FJum03E38vhNRHnQkqkAC4XCYHTMDqbA7aCoeFxdyQ5Nz9E5bXmdT66SK8TW5rZHXrLtXCkQpwOgQJKVIGYkXHMDt/D+dV2KRJCkrSDMfYVeMu15nSahOYzN9IgmAeqdR06SKfwaZUQS2UnRMXO48p8xsTV+1FWRKbHz4RCpEmYBvsDPTXbp0okhVzaSAkHrAyzram8Th0hMCMwMAhUK9BMfeKhcL4kkqUDGVNtbxYQY1AjX41HtNNrcfaNE44c5gq+a9xOk5Rbe33+dQ+JKWlJUmQMpm8dCbR06/nUh13KkKCglJ9vNewI1EfdVtw1CVAFbthGn0gduW0edq0hOt2gcm9ihRiM8AzlKdTywSIiDY3JFj99LcxAWCoGFATMQDsU5oM+V+vnWsHCcI4pSFIREWUFrSMsCPCQJHTaZpodnMEs5EkjMowUOL8W5JMidutzWqcGKjOpxmZQkEEHNEH6sROxNa7C8fSG0z5EWuQdp0AgbVFx3YTlCmXSFpHLmykW0BMeVVGCwC3MQ3hnkHPOZcRCWxcknfNp1lQNKWNtpQKWxuOzDyS2YVmWVKUs7kk9OgACR5JFW5qFw7hTbM92CJ6qUf8AuqZNehjUlGpckshcRwIdSUyAet/wIrm3H+zb+F/dtl1KyboBUE9Ukajy9Na6qKWq4g6UTgpKhHEi1iFOBJZebAmVFBBt9qALmNKJGCxBkZTtoPOR00v7hXX3cPsZj1tURzCJSIFcTdbUaaF4nMWcJikgnI4TOvdrsbX0uP51Fdx76VZCCk6cwgybg+Ws10fiOGUhGdJMA81/o308t6plcQaKFklJKRo5vNrSNJrNThqqUQaXiZFpC1EwSlwak+E7TPUiPhU1rCpPKpyTvMmCOo3vOn4UDxMqKvpAjlTAjmJuLCIv/Ooa0qQQSCes3MnQnfXY9ap6m64MSeeHtiIJUTpcCYicszfQbV0bslh1KwDiEEpUoqAJ1ulP39fOucpxMDWQdjqIA0G1xXS+x+LQ3gluE8iVqPnokAes2rp6Jz7Txf8AaMsyWnfj+hzg3CHW0rBTCSEQgqF1CZVIkA3jz9lWJwirjIYnUORI12H33t0ocP4626DAUkiDlVEwoEg6xFvu61IVxJI1C465bbfmPfXqZpzc25rf18zmwQgsaWOW3r5EdeGWQSUKkyCO8EAETyyOpI1G+1EcOuSMq/Y6IiUi0ixgff8AWNTTjUCZmxgmPW/pY3ofLUaTe9oMiADMdIM1lqXh/P3NtL8X5fYj40EYVwEQe6ct/hV0rnH7VHSnFpgSBh27DXxLufLSuk8SeSph6Do0vY7oMa9awn7RGyrFIif3De4g3Xa/6vWOZpQtlJGCw+KCleGJ2m2o66/CpUXIMaz09nwpOMw/NAQfw5dJj9WpKUKTzHWPUk/npXnScXwOheKZdVdtClySLSSI0t+harvsrwRbhUXknKORSSYM5QYtvCgdtamdjMqQ4JTMCxkqGtz0H51peBMgJcISE53nDAM+HKiZ8ykmtcL1ez4G8Y0kwIwCAAAkACwACbe8UKsC1QrsK2OVOud4kHlURfxSQSbQDrYT+FB7FhK8wJtJISAVHSRJkRtHntR4PCCE5k5QSkgJVzQBuR5k6aiKRGV0kI7vrKwSoHpf1PTSvCio2169foZjOBx4cStQQEgE8uXMFTEZgJJO9v8AmU2pSjJIylMCBGXqCDpppVfiELSCQrMNTlCYAKo0B1P50tglwCEzIsd79em/6Nb6FyvX1BJk9/EAJvECJtAPoB91NIwrWraACpIPigbnaYNNtYRz5xCkkhQIgncja9yOvlSigpAzKCU5LkmCkiwgewa+VSqXDHQfDcKsIUVKEEKMEkhME7kWHp+FILq0oDaFDOCZKL5BqFFMSRB1AMedHhsKrLyFKyoSM05T1mTMQTan04J5s5XElWYSrmNuoCTvEQfWtFy+GG43gg4kwtSlEyRzACQTeCPW/wCBq+wOJDas+cBMRlKeYkSTsZBnpVWOEkg5bRlI16zEkQd9PLrT4YdSUwdCTdKbka5lKIi3kRSaUnsNUafC8WdXJbbUEhRBK1QogTCgDFtPf5UnsU0VrxGLVcurKEG3gSYJB6EwP8FZbEnEKypS4pDi1ZExlvn5bgagZjPv2rfYbhS2m0oZeICRAC0pI94ANdvTY6ttic9Rb0CapXHsYn6DSx5SD7iRUZfaJaLOMEe0j7xXYsbfBLyJcmipSaz6O0zR1Ck+okfC/wAKnt8VbV4FBXkCJ/ymDUuElyilOL4ZYuNSPPaoQJuLSOs0y9xlKQZC0n7SFx70g++stxvtPM5SEkaEKFzteI9hFYZcTa1JcFKaXJO7V40pbcF08t72hUgGQd4PnY1yZ/GSbk/h/OrPivFlLK1ZrkpmwTtcb6e29UDqwSd/OIn3Vlhhe7InKyyw+My+E26e+pKcWCkGTIgka2EdKoUL6Cn2VkGQRVywp7kJ+Jes4xJOYZk39htAv0t8a652CbDmBhYEKUoEa7DeuK8PYdeX3bSSswTCRJKREk9Bp5Sa7L2KxQw+FS2+l1K8yifmVkXPUCNq0xQ0ytEzp7F/h+DtoCspVKolWbmIGgnpenl4KTPeOC8wFW9gIpn+nWN1kfxIUPvov6fw3/WR7TXU8km7bM1iglSQ6jh8EHOoi1jlgxptSDw06d4Y1goRE+79RQTxvDnR5v8AzinU8TZOjiP8wpa5ekg7OPpsiYzBlLTxzTLTlsiRqCRcdPxrB/tMxwRi0p0+YbM+Ur/Kuh4/EoU04lKgSUKAAOpKSBXMf2sR8sQY0Yb9t3I9f51jn9qO5cI1wUIxQ1zwTfXYZpNPYfFIgSZB0HUEXPvjTrVVkm4JggEkWJ+yCNBt7aSOVRuE39uU63M/qa85wTNTZcLxbDQLbIUt1UFd5iOpI2n01rU9nUxhmTupBc/1FKX+Nc04YlbYUApMqsqBoDsCRbXbzrS8F4y4cqVOIbbSkDm1CU6a6+yrxzUH4l3dG3vR1HafkA/gR8DcUK7rGcxbcJJAsADB+1rZJ9tOIwxy82VSSObNMnfbT08rzVQOJlWYGQkkRAE2Emx9DfzqMcQq+XlAJEmZlIFzvrbTUDrXirBP9BNovG0NKFo8RugxciJ0Mm2pqQ7kaCktkiOkqIUQANSJtJgetVXCWMqjIuTMgwBrY6wK1/D8KwkZSUkqOloPQxrqdaUo06uxwVmQZ7/NY50SCevqQTywIt5RUnEYUlaQtKykQMgBCQcpAzHWfvnyroeB7PoHMhIEzabeYibaU7iOzzKiCpCCqbkpE2H1ta2V3dF6EYzhSDIyoVA0TrCbwCNtvdWqRCrKa0EDzPS1xerDD8HZT/ZD1tfoJJn/AIqaWxlACTHWdOtCxvmxpJFE7wjQgpj2yPQbfr2sjgWh9pFtyJj2emlaVpsaEG/lb9fzqHxZzu0KWEkhKSqAATYHqbXrRQJ0x5oyXZvhiXMe46JKGJSmTMLVKZ9QM3vFbuLVTdk8EWsOkqHO4S6uBqpdx7kwPZV0BXoJUqISoTNBQ22pQFEU0wKzE8HZWbtp9nKZ/wANVuJ7KoPgWpPkYIH3Vossml5atZJLhkuEXyjFu8FxTfgVmA2Co+CrVQcVwzpkOtnzJRH/AOgK6lFJy1XbPvRPZeDOCcS4aRzJFtwZNus1VKPpXoPE8HYc8bSCdyBB96YNc47Z9hgwe9YEtHUTdtXt+ifh7qhuLewtDXJg4I3pSCN/vqUvhShpTC8GsbUqEa/9lQ/rq/7hf/karraa5N+yhsjGLn/oL/8AIzXWgKuPAgwaMqPWjAoRVCG1JB1ANNnDo3Qn/KPyp00maVAMKwLW7TR/+tH5VC7VoBwT4gWbgWFuYRFrVZ1V9qVRg8QZjk1/xJpSWw1ycmeEXbzAdDcRYWqvXjVQoFNhbYHXy1NTEKIMkmSLST7CRtp8aS20S5J9Jv8ADzriVLk0H8JjCsAKgAaez1q14S8lpwKUArLzaXBPtvvAkVGOBcKk92hK1GE/RF4P0p8qk4TsrilnnASJvKptuBknrWNJ7rYuma//APqsP/1HPYgEUKgM9iWgkSTPoP8AbQrTtZev/R1IpW+EIKCjKbAZSuQoKHmIBEbRTGJ4LkQnu5WoGDAmCTf9bVOXxdtASVGSmc1wdYtI9KtMJx5Xd+FKSR5wlMEDXT+VeRDNkjvK6JVWR+F9n13Cl8xnewVt061bcL4UhskZUKUIJVAIF+qtIPnttUPDdpC2kIAzKP0vMnXS/X2UeFxKlGApMdDczcXOkifjTeRpW9r5NFJLg1WH5kjKq49OulqmtoGs39vw2qs4ZiVxEEH39biLCpaHoJKpnoIPsrqwyTiirJiCLcw9lGROkU2hJIkz1uAD7aIpvF9PokfjXTQhZQqJiddxeqftE0taUNDRxaUuEbNgZli2gVGW/wBarBAQkR0+tzfEEmjZQIJgAbQNTufw99Xjj7SExyaLvJpGv6/lQLf/AB1rrEKzUQJ60g+2lUCFFRmj7w02fbRwaAH85oZj5UxSwqgBefrRKANiB+dIoxSAiu8Jw6tWW7/ZAPvF6q8Z2Lwrn0VJ/hWr8Zq9Io5pipFFwXsmjDOlxtxRlJRCgDYqSrURflq5d7wHlSlQ81lP/qfvp4Ko5o1MWhEb5Q6BJw6jaeVxs+y5F6Q7xPKJ+T4g2k5UoVG0cq9fKrVlVtBRLQBpvVamToRQjjST/ZYgerDn4A0y92jw6JzrUiNc7TqQNrkpjWrpSP1NNqb61GuXyH2aKvD9o8Ks5U4honpmE+41KIZxLa28yVpUmCEq6FM3SbRTjmFSdQDPUDz/ADp3CtpbEJSE2iyR1mplkm1VDWNJ8mWe7B4cpkpUk38KlTpA3gi/QaUzhOyDDZ5ZMGQTJv5eVbQKPUT6wPjTCxe436kz7vSuWUZVW5qqKBjhE4lhQICW1LVlgXUWyJkfcetXjbRzLAvfy6CnGfFcUYcufUj3WrTFHbcUuRgqFClFQ6D9e2irfShHFcMIXkVrJVEzAjS/p8auMTiwULkm4AHkNhR0K8zJBScb+RCF4V5KikJ8uokCCN60GFwxTJJt0AHpcz1oUK8zq24SUUCLHBrLkAKIQCJjUgKyxJvqRVm01flSRtzK0m9stzQoV09LFd5rEtm3CAATf1m/upp/F5TEj0i/5UKFegpMqhYcCwTB6bTemydvd0oUK6MXiQIk7G/SlKJ3oUK3EI728UtJo6FA2GBSG5uN/WhQoELmjoUKABrfprRlO9ChQIBtQk6fr9etFQpAKzH3UoK8qFCmMeaWelPLtRUKZl3kVetEtQ91ChSNBsqpOajoUAMreSFZSRPoaX3dChTaoSYlU0VFQpDEn9a/nR0KFAz/2Q=="/>
          <p:cNvSpPr>
            <a:spLocks noChangeAspect="1" noChangeArrowheads="1"/>
          </p:cNvSpPr>
          <p:nvPr/>
        </p:nvSpPr>
        <p:spPr bwMode="auto">
          <a:xfrm>
            <a:off x="114300" y="-144463"/>
            <a:ext cx="304800" cy="304801"/>
          </a:xfrm>
          <a:prstGeom prst="rect">
            <a:avLst/>
          </a:prstGeom>
          <a:noFill/>
          <a:ln w="9525">
            <a:noFill/>
            <a:miter lim="800000"/>
            <a:headEnd/>
            <a:tailEnd/>
          </a:ln>
        </p:spPr>
        <p:txBody>
          <a:bodyPr/>
          <a:lstStyle/>
          <a:p>
            <a:endParaRPr lang="el-GR">
              <a:latin typeface="Lucida Sans Unicode" pitchFamily="34" charset="0"/>
            </a:endParaRPr>
          </a:p>
        </p:txBody>
      </p:sp>
      <p:sp>
        <p:nvSpPr>
          <p:cNvPr id="13" name="Rectangle 12"/>
          <p:cNvSpPr/>
          <p:nvPr/>
        </p:nvSpPr>
        <p:spPr>
          <a:xfrm>
            <a:off x="500034" y="1428736"/>
            <a:ext cx="6049962" cy="461665"/>
          </a:xfrm>
          <a:prstGeom prst="rect">
            <a:avLst/>
          </a:prstGeom>
        </p:spPr>
        <p:txBody>
          <a:bodyPr>
            <a:spAutoFit/>
          </a:bodyPr>
          <a:lstStyle/>
          <a:p>
            <a:pPr>
              <a:defRPr/>
            </a:pPr>
            <a:r>
              <a:rPr lang="en-US" sz="2400" b="1" dirty="0">
                <a:solidFill>
                  <a:schemeClr val="accent1">
                    <a:lumMod val="75000"/>
                  </a:schemeClr>
                </a:solidFill>
                <a:effectLst>
                  <a:outerShdw blurRad="38100" dist="38100" dir="2700000" algn="tl">
                    <a:srgbClr val="000000">
                      <a:alpha val="43137"/>
                    </a:srgbClr>
                  </a:outerShdw>
                </a:effectLst>
                <a:latin typeface="Arial" charset="0"/>
              </a:rPr>
              <a:t>VII. Review of the legislation</a:t>
            </a:r>
            <a:endParaRPr lang="el-GR" sz="2400" dirty="0">
              <a:effectLst>
                <a:outerShdw blurRad="38100" dist="38100" dir="2700000" algn="tl">
                  <a:srgbClr val="000000">
                    <a:alpha val="43137"/>
                  </a:srgbClr>
                </a:outerShdw>
              </a:effectLst>
              <a:latin typeface="Arial" charset="0"/>
            </a:endParaRPr>
          </a:p>
        </p:txBody>
      </p:sp>
      <p:pic>
        <p:nvPicPr>
          <p:cNvPr id="1026" name="Picture 2"/>
          <p:cNvPicPr>
            <a:picLocks noGrp="1" noChangeAspect="1" noChangeArrowheads="1"/>
          </p:cNvPicPr>
          <p:nvPr>
            <p:ph sz="quarter" idx="4"/>
          </p:nvPr>
        </p:nvPicPr>
        <p:blipFill>
          <a:blip r:embed="rId5" cstate="print"/>
          <a:srcRect/>
          <a:stretch>
            <a:fillRect/>
          </a:stretch>
        </p:blipFill>
        <p:spPr bwMode="auto">
          <a:xfrm>
            <a:off x="4714876" y="1857364"/>
            <a:ext cx="4000528"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sz="3200" dirty="0" smtClean="0"/>
              <a:t>D. Cyprus:</a:t>
            </a:r>
            <a:br>
              <a:rPr lang="en-US" sz="3200" dirty="0" smtClean="0"/>
            </a:br>
            <a:r>
              <a:rPr lang="en-US" sz="3200" dirty="0" smtClean="0"/>
              <a:t>Global Health Perspective</a:t>
            </a:r>
            <a:endParaRPr lang="el-GR" sz="3200" dirty="0"/>
          </a:p>
        </p:txBody>
      </p:sp>
      <p:sp>
        <p:nvSpPr>
          <p:cNvPr id="43011" name="Subtitle 4"/>
          <p:cNvSpPr>
            <a:spLocks noGrp="1"/>
          </p:cNvSpPr>
          <p:nvPr>
            <p:ph type="subTitle" idx="1"/>
          </p:nvPr>
        </p:nvSpPr>
        <p:spPr>
          <a:xfrm>
            <a:off x="685800" y="3611563"/>
            <a:ext cx="7772400" cy="1200150"/>
          </a:xfrm>
        </p:spPr>
        <p:txBody>
          <a:bodyPr/>
          <a:lstStyle/>
          <a:p>
            <a:pPr marR="0" eaLnBrk="1" hangingPunct="1"/>
            <a:endParaRPr lang="el-GR" smtClean="0"/>
          </a:p>
        </p:txBody>
      </p:sp>
      <p:pic>
        <p:nvPicPr>
          <p:cNvPr id="43012"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3013"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428625" y="857250"/>
            <a:ext cx="8229600" cy="5592763"/>
          </a:xfrm>
        </p:spPr>
        <p:txBody>
          <a:bodyPr/>
          <a:lstStyle/>
          <a:p>
            <a:pPr eaLnBrk="1" hangingPunct="1">
              <a:buFont typeface="Wingdings 3" pitchFamily="18" charset="2"/>
              <a:buNone/>
              <a:defRPr/>
            </a:pPr>
            <a:endParaRPr lang="en-GB" sz="2000" b="1" dirty="0" smtClean="0">
              <a:solidFill>
                <a:schemeClr val="accent1"/>
              </a:solidFill>
              <a:effectLst>
                <a:outerShdw blurRad="38100" dist="38100" dir="2700000" algn="tl">
                  <a:srgbClr val="000000">
                    <a:alpha val="43137"/>
                  </a:srgbClr>
                </a:outerShdw>
              </a:effectLst>
            </a:endParaRPr>
          </a:p>
          <a:p>
            <a:pPr eaLnBrk="1" hangingPunct="1">
              <a:buFont typeface="Wingdings 3" pitchFamily="18" charset="2"/>
              <a:buNone/>
              <a:defRPr/>
            </a:pPr>
            <a:r>
              <a:rPr lang="en-GB" sz="2000" b="1" dirty="0" smtClean="0">
                <a:solidFill>
                  <a:schemeClr val="accent1"/>
                </a:solidFill>
                <a:effectLst>
                  <a:outerShdw blurRad="38100" dist="38100" dir="2700000" algn="tl">
                    <a:srgbClr val="000000">
                      <a:alpha val="43137"/>
                    </a:srgbClr>
                  </a:outerShdw>
                </a:effectLst>
              </a:rPr>
              <a:t>International Relations:</a:t>
            </a:r>
          </a:p>
          <a:p>
            <a:pPr eaLnBrk="1" hangingPunct="1">
              <a:buFont typeface="Wingdings 3" pitchFamily="18" charset="2"/>
              <a:buNone/>
              <a:defRPr/>
            </a:pPr>
            <a:endParaRPr lang="en-GB" sz="1500" dirty="0" smtClean="0"/>
          </a:p>
          <a:p>
            <a:pPr eaLnBrk="1" hangingPunct="1">
              <a:buFont typeface="Wingdings" pitchFamily="2" charset="2"/>
              <a:buChar char="Ø"/>
              <a:defRPr/>
            </a:pPr>
            <a:r>
              <a:rPr lang="en-GB" sz="1800" dirty="0" smtClean="0"/>
              <a:t>Cyprus is a Member of key development partners involved in global health, including WHO-European Region and the rest United Nations Agencies, the European Union and the Council of Europe</a:t>
            </a:r>
          </a:p>
          <a:p>
            <a:pPr eaLnBrk="1" hangingPunct="1">
              <a:buFont typeface="Wingdings 3" pitchFamily="18" charset="2"/>
              <a:buNone/>
              <a:defRPr/>
            </a:pPr>
            <a:endParaRPr lang="en-GB" sz="1600" dirty="0" smtClean="0"/>
          </a:p>
          <a:p>
            <a:pPr eaLnBrk="1" hangingPunct="1">
              <a:buFont typeface="Wingdings" pitchFamily="2" charset="2"/>
              <a:buChar char="Ø"/>
              <a:defRPr/>
            </a:pPr>
            <a:r>
              <a:rPr lang="en-GB" sz="1800" dirty="0" smtClean="0"/>
              <a:t>Also, Cyprus participates in global health programmes, partnerships and commissions, e.g. Codex </a:t>
            </a:r>
            <a:r>
              <a:rPr lang="en-GB" sz="1800" dirty="0" err="1" smtClean="0"/>
              <a:t>Alimentarius</a:t>
            </a:r>
            <a:r>
              <a:rPr lang="en-GB" sz="1800" dirty="0" smtClean="0"/>
              <a:t>- International Food Standards Programme established by FAO and WHO, the Global Fund to fight AIDS, Tuberculosis and Malaria, the Commission on </a:t>
            </a:r>
            <a:r>
              <a:rPr lang="en-GB" sz="1800" dirty="0" err="1" smtClean="0"/>
              <a:t>Narcodic</a:t>
            </a:r>
            <a:r>
              <a:rPr lang="en-GB" sz="1800" dirty="0" smtClean="0"/>
              <a:t> Drugs (CND) </a:t>
            </a:r>
            <a:r>
              <a:rPr lang="en-GB" sz="1800" dirty="0" err="1" smtClean="0"/>
              <a:t>e.t.c</a:t>
            </a:r>
            <a:r>
              <a:rPr lang="en-GB" sz="1800" dirty="0" smtClean="0"/>
              <a:t>. </a:t>
            </a:r>
          </a:p>
          <a:p>
            <a:pPr eaLnBrk="1" hangingPunct="1">
              <a:buFont typeface="Wingdings 3" pitchFamily="18" charset="2"/>
              <a:buNone/>
              <a:defRPr/>
            </a:pPr>
            <a:endParaRPr lang="en-GB" sz="1600" dirty="0" smtClean="0"/>
          </a:p>
          <a:p>
            <a:pPr eaLnBrk="1" hangingPunct="1">
              <a:buFont typeface="Wingdings" pitchFamily="2" charset="2"/>
              <a:buChar char="Ø"/>
              <a:defRPr/>
            </a:pPr>
            <a:r>
              <a:rPr lang="en-GB" sz="1800" dirty="0" smtClean="0"/>
              <a:t>Cyprus role in Global Health was also highlighted during the Cyprus Presidency of the Council of the EU, when various events were held aiming at the promotion of health and the prevention of diseases both at EU and International level. </a:t>
            </a:r>
          </a:p>
          <a:p>
            <a:pPr eaLnBrk="1" hangingPunct="1">
              <a:buFont typeface="Wingdings" pitchFamily="2" charset="2"/>
              <a:buChar char="Ø"/>
              <a:defRPr/>
            </a:pPr>
            <a:endParaRPr lang="en-GB" sz="2000" dirty="0" smtClean="0"/>
          </a:p>
          <a:p>
            <a:pPr eaLnBrk="1" hangingPunct="1">
              <a:buFont typeface="Wingdings 3" pitchFamily="18" charset="2"/>
              <a:buNone/>
              <a:defRPr/>
            </a:pPr>
            <a:endParaRPr lang="en-GB" sz="2000" dirty="0" smtClean="0"/>
          </a:p>
        </p:txBody>
      </p:sp>
      <p:pic>
        <p:nvPicPr>
          <p:cNvPr id="44035"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4036"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B8C68530-3379-42A2-9478-6D87B0EB9C5E}" type="datetime1">
              <a:rPr lang="el-GR"/>
              <a:pPr>
                <a:defRPr/>
              </a:pPr>
              <a:t>9/10/2014</a:t>
            </a:fld>
            <a:endParaRPr lang="el-GR"/>
          </a:p>
        </p:txBody>
      </p:sp>
      <p:sp>
        <p:nvSpPr>
          <p:cNvPr id="6" name="Slide Number Placeholder 5"/>
          <p:cNvSpPr>
            <a:spLocks noGrp="1"/>
          </p:cNvSpPr>
          <p:nvPr>
            <p:ph type="sldNum" sz="quarter" idx="12"/>
          </p:nvPr>
        </p:nvSpPr>
        <p:spPr/>
        <p:txBody>
          <a:bodyPr/>
          <a:lstStyle/>
          <a:p>
            <a:pPr>
              <a:defRPr/>
            </a:pPr>
            <a:fld id="{E2E0FCBD-EE43-4A3A-B15B-C02D5BD8A161}" type="slidenum">
              <a:rPr lang="el-GR" smtClean="0"/>
              <a:pPr>
                <a:defRPr/>
              </a:pPr>
              <a:t>35</a:t>
            </a:fld>
            <a:endParaRPr lang="el-GR"/>
          </a:p>
        </p:txBody>
      </p:sp>
      <p:sp>
        <p:nvSpPr>
          <p:cNvPr id="7" name="Footer Placeholder 6"/>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357188" y="1571625"/>
            <a:ext cx="8569325" cy="4500563"/>
          </a:xfrm>
        </p:spPr>
        <p:txBody>
          <a:bodyPr/>
          <a:lstStyle/>
          <a:p>
            <a:pPr eaLnBrk="1" hangingPunct="1">
              <a:buFont typeface="Wingdings" pitchFamily="2" charset="2"/>
              <a:buChar char="Ø"/>
            </a:pPr>
            <a:r>
              <a:rPr lang="en-GB" sz="1800" smtClean="0"/>
              <a:t>Through years the Republic of Cyprus entered into collaboration Agreements and Memorandum of Understandings in the area of health and medical science with various partnering countries, including Russia back in 2008.</a:t>
            </a:r>
          </a:p>
          <a:p>
            <a:pPr eaLnBrk="1" hangingPunct="1">
              <a:buFont typeface="Wingdings 3" pitchFamily="18" charset="2"/>
              <a:buNone/>
            </a:pPr>
            <a:endParaRPr lang="el-GR" sz="1600" smtClean="0"/>
          </a:p>
          <a:p>
            <a:pPr eaLnBrk="1" hangingPunct="1">
              <a:buFont typeface="Wingdings" pitchFamily="2" charset="2"/>
              <a:buChar char="Ø"/>
            </a:pPr>
            <a:r>
              <a:rPr lang="en-GB" sz="1800" smtClean="0"/>
              <a:t>In 2013 a Protocol for Cooperation between Cyprus and Russia was signed , in the framework of the 7</a:t>
            </a:r>
            <a:r>
              <a:rPr lang="en-GB" sz="1800" baseline="30000" smtClean="0"/>
              <a:t>th</a:t>
            </a:r>
            <a:r>
              <a:rPr lang="en-GB" sz="1800" smtClean="0"/>
              <a:t> Conference of the Cyprus-Russia Intergovernmental Committee for Economic Cooperation.</a:t>
            </a:r>
          </a:p>
          <a:p>
            <a:pPr eaLnBrk="1" hangingPunct="1">
              <a:buFont typeface="Wingdings 3" pitchFamily="18" charset="2"/>
              <a:buNone/>
            </a:pPr>
            <a:endParaRPr lang="en-GB" sz="1600" smtClean="0"/>
          </a:p>
          <a:p>
            <a:pPr eaLnBrk="1" hangingPunct="1">
              <a:buFont typeface="Wingdings" pitchFamily="2" charset="2"/>
              <a:buChar char="Ø"/>
            </a:pPr>
            <a:r>
              <a:rPr lang="en-GB" sz="1800" smtClean="0"/>
              <a:t>The Common Action Plan for Health 2014-2017 between Cyprus and Russia is under negotiations and will include specific provisions for sending students to Cyprus and Russia for Medical and Paramedical studies, exchange of experiences and knowledge on medical tourism, processing of common research programmes in the area of health and medical science e.t.c</a:t>
            </a:r>
          </a:p>
        </p:txBody>
      </p:sp>
      <p:sp>
        <p:nvSpPr>
          <p:cNvPr id="3" name="Title 2"/>
          <p:cNvSpPr>
            <a:spLocks noGrp="1"/>
          </p:cNvSpPr>
          <p:nvPr>
            <p:ph type="title"/>
          </p:nvPr>
        </p:nvSpPr>
        <p:spPr>
          <a:xfrm>
            <a:off x="500034" y="857232"/>
            <a:ext cx="8229600" cy="703282"/>
          </a:xfrm>
        </p:spPr>
        <p:txBody>
          <a:bodyPr/>
          <a:lstStyle/>
          <a:p>
            <a:pPr eaLnBrk="1" fontAlgn="auto" hangingPunct="1">
              <a:spcAft>
                <a:spcPts val="0"/>
              </a:spcAft>
              <a:defRPr/>
            </a:pPr>
            <a:r>
              <a:rPr lang="en-US" sz="2000" dirty="0" smtClean="0"/>
              <a:t>Collaboration with Russia</a:t>
            </a:r>
            <a:endParaRPr lang="el-GR" sz="2000" dirty="0"/>
          </a:p>
        </p:txBody>
      </p:sp>
      <p:pic>
        <p:nvPicPr>
          <p:cNvPr id="45060"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5061"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B7FB0A29-01F6-46CD-B4D3-774CD7A83B19}"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FE4BC415-B39F-4422-A40D-6E79C614D1DC}" type="slidenum">
              <a:rPr lang="el-GR" smtClean="0"/>
              <a:pPr>
                <a:defRPr/>
              </a:pPr>
              <a:t>36</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sz="3200" dirty="0" smtClean="0"/>
              <a:t>E. Cyprus:</a:t>
            </a:r>
            <a:br>
              <a:rPr lang="en-US" sz="3200" dirty="0" smtClean="0"/>
            </a:br>
            <a:r>
              <a:rPr lang="en-US" sz="3200" dirty="0" smtClean="0"/>
              <a:t>An International Medical Tourism Destination </a:t>
            </a:r>
            <a:endParaRPr lang="el-GR" sz="3200" dirty="0"/>
          </a:p>
        </p:txBody>
      </p:sp>
      <p:sp>
        <p:nvSpPr>
          <p:cNvPr id="46083" name="Subtitle 4"/>
          <p:cNvSpPr>
            <a:spLocks noGrp="1"/>
          </p:cNvSpPr>
          <p:nvPr>
            <p:ph type="subTitle" idx="1"/>
          </p:nvPr>
        </p:nvSpPr>
        <p:spPr>
          <a:xfrm>
            <a:off x="685800" y="3611563"/>
            <a:ext cx="7772400" cy="1200150"/>
          </a:xfrm>
        </p:spPr>
        <p:txBody>
          <a:bodyPr/>
          <a:lstStyle/>
          <a:p>
            <a:pPr marR="0" eaLnBrk="1" hangingPunct="1"/>
            <a:endParaRPr lang="el-GR" smtClean="0"/>
          </a:p>
        </p:txBody>
      </p:sp>
      <p:pic>
        <p:nvPicPr>
          <p:cNvPr id="46084"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6085"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000108"/>
            <a:ext cx="8143932" cy="4804586"/>
          </a:xfrm>
        </p:spPr>
        <p:txBody>
          <a:bodyPr numCol="2" anchor="ctr">
            <a:normAutofit/>
          </a:bodyPr>
          <a:lstStyle/>
          <a:p>
            <a:pPr marL="0" indent="0" eaLnBrk="1" fontAlgn="auto" hangingPunct="1">
              <a:spcAft>
                <a:spcPts val="0"/>
              </a:spcAft>
              <a:buFont typeface="Wingdings 3"/>
              <a:buNone/>
              <a:defRPr/>
            </a:pPr>
            <a:endParaRPr lang="en-US" sz="100" dirty="0" smtClean="0"/>
          </a:p>
          <a:p>
            <a:pPr indent="-192088" eaLnBrk="1" fontAlgn="auto" hangingPunct="1">
              <a:spcBef>
                <a:spcPts val="200"/>
              </a:spcBef>
              <a:spcAft>
                <a:spcPts val="0"/>
              </a:spcAft>
              <a:defRPr/>
            </a:pPr>
            <a:r>
              <a:rPr lang="en-US" sz="1800" dirty="0" smtClean="0"/>
              <a:t>Services relatively </a:t>
            </a:r>
            <a:r>
              <a:rPr lang="en-US" sz="1800" b="1" dirty="0" smtClean="0"/>
              <a:t>Affordable</a:t>
            </a:r>
          </a:p>
          <a:p>
            <a:pPr indent="-192088" eaLnBrk="1" fontAlgn="auto" hangingPunct="1">
              <a:spcBef>
                <a:spcPts val="200"/>
              </a:spcBef>
              <a:spcAft>
                <a:spcPts val="0"/>
              </a:spcAft>
              <a:buFont typeface="Wingdings 3" pitchFamily="18" charset="2"/>
              <a:buNone/>
              <a:defRPr/>
            </a:pPr>
            <a:endParaRPr lang="en-US" sz="400" b="1" dirty="0" smtClean="0"/>
          </a:p>
          <a:p>
            <a:pPr indent="-192088" eaLnBrk="1" fontAlgn="auto" hangingPunct="1">
              <a:spcBef>
                <a:spcPts val="200"/>
              </a:spcBef>
              <a:spcAft>
                <a:spcPts val="0"/>
              </a:spcAft>
              <a:defRPr/>
            </a:pPr>
            <a:r>
              <a:rPr lang="en-US" sz="1800" dirty="0" smtClean="0"/>
              <a:t>Services easily </a:t>
            </a:r>
            <a:r>
              <a:rPr lang="en-US" sz="1800" b="1" dirty="0" smtClean="0"/>
              <a:t>Accessible</a:t>
            </a:r>
            <a:r>
              <a:rPr lang="en-US" sz="1800" dirty="0" smtClean="0"/>
              <a:t> </a:t>
            </a:r>
          </a:p>
          <a:p>
            <a:pPr indent="-192088" eaLnBrk="1" fontAlgn="auto" hangingPunct="1">
              <a:spcBef>
                <a:spcPts val="200"/>
              </a:spcBef>
              <a:spcAft>
                <a:spcPts val="0"/>
              </a:spcAft>
              <a:buFont typeface="Wingdings 3" pitchFamily="18" charset="2"/>
              <a:buNone/>
              <a:defRPr/>
            </a:pPr>
            <a:endParaRPr lang="en-US" sz="400" dirty="0" smtClean="0"/>
          </a:p>
          <a:p>
            <a:pPr indent="-192088" eaLnBrk="1" fontAlgn="auto" hangingPunct="1">
              <a:spcBef>
                <a:spcPts val="200"/>
              </a:spcBef>
              <a:spcAft>
                <a:spcPts val="0"/>
              </a:spcAft>
              <a:defRPr/>
            </a:pPr>
            <a:r>
              <a:rPr lang="en-US" sz="1800" b="1" dirty="0" smtClean="0"/>
              <a:t>Availability</a:t>
            </a:r>
            <a:r>
              <a:rPr lang="en-US" sz="1800" dirty="0" smtClean="0"/>
              <a:t> and </a:t>
            </a:r>
            <a:r>
              <a:rPr lang="en-US" sz="1800" b="1" dirty="0" smtClean="0"/>
              <a:t>Acceptability</a:t>
            </a:r>
            <a:r>
              <a:rPr lang="en-US" sz="1800" dirty="0" smtClean="0"/>
              <a:t> of all types of Services</a:t>
            </a:r>
          </a:p>
          <a:p>
            <a:pPr indent="-192088" eaLnBrk="1" fontAlgn="auto" hangingPunct="1">
              <a:spcBef>
                <a:spcPts val="200"/>
              </a:spcBef>
              <a:spcAft>
                <a:spcPts val="0"/>
              </a:spcAft>
              <a:buFont typeface="Wingdings 3" pitchFamily="18" charset="2"/>
              <a:buNone/>
              <a:defRPr/>
            </a:pPr>
            <a:endParaRPr lang="en-US" sz="400" dirty="0" smtClean="0"/>
          </a:p>
          <a:p>
            <a:pPr indent="-192088" eaLnBrk="1" fontAlgn="auto" hangingPunct="1">
              <a:spcBef>
                <a:spcPts val="200"/>
              </a:spcBef>
              <a:spcAft>
                <a:spcPts val="0"/>
              </a:spcAft>
              <a:defRPr/>
            </a:pPr>
            <a:r>
              <a:rPr lang="en-US" sz="1800" dirty="0" smtClean="0"/>
              <a:t> Services with an </a:t>
            </a:r>
            <a:r>
              <a:rPr lang="en-US" sz="1800" b="1" dirty="0" smtClean="0"/>
              <a:t>Added</a:t>
            </a:r>
            <a:r>
              <a:rPr lang="en-US" sz="1800" dirty="0" smtClean="0"/>
              <a:t> Value</a:t>
            </a:r>
            <a:endParaRPr lang="el-GR" sz="1800" dirty="0"/>
          </a:p>
        </p:txBody>
      </p:sp>
      <p:pic>
        <p:nvPicPr>
          <p:cNvPr id="47107"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7108" name="Picture 2"/>
          <p:cNvPicPr>
            <a:picLocks noChangeAspect="1" noChangeArrowheads="1"/>
          </p:cNvPicPr>
          <p:nvPr/>
        </p:nvPicPr>
        <p:blipFill>
          <a:blip r:embed="rId4" cstate="print"/>
          <a:srcRect/>
          <a:stretch>
            <a:fillRect/>
          </a:stretch>
        </p:blipFill>
        <p:spPr bwMode="auto">
          <a:xfrm>
            <a:off x="4429125" y="1785938"/>
            <a:ext cx="4714875" cy="2786062"/>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7929563" y="0"/>
            <a:ext cx="762000" cy="77152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274A32FE-7894-4BEB-9733-97A8A84ED53F}"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46AF98B3-DAD8-45B9-BA39-E24972050078}" type="slidenum">
              <a:rPr lang="el-GR" smtClean="0"/>
              <a:pPr>
                <a:defRPr/>
              </a:pPr>
              <a:t>38</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500063" y="1428750"/>
            <a:ext cx="4143375" cy="5000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solidFill>
                  <a:schemeClr val="accent1"/>
                </a:solidFill>
                <a:effectLst>
                  <a:outerShdw blurRad="38100" dist="38100" dir="2700000" algn="tl">
                    <a:srgbClr val="000000">
                      <a:alpha val="43137"/>
                    </a:srgbClr>
                  </a:outerShdw>
                </a:effectLst>
                <a:latin typeface="+mn-lt"/>
              </a:rPr>
              <a:t>5A Factors Destination</a:t>
            </a:r>
          </a:p>
          <a:p>
            <a:pPr marL="365125" indent="-255588" eaLnBrk="0" hangingPunct="0">
              <a:spcBef>
                <a:spcPts val="400"/>
              </a:spcBef>
              <a:buClr>
                <a:schemeClr val="accent1"/>
              </a:buClr>
              <a:buSzPct val="68000"/>
              <a:buFont typeface="Wingdings 3" pitchFamily="18" charset="2"/>
              <a:buNone/>
              <a:defRPr/>
            </a:pPr>
            <a:endParaRPr lang="el-GR" sz="2000" b="1" dirty="0">
              <a:solidFill>
                <a:schemeClr val="accent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640960" cy="4804586"/>
          </a:xfrm>
        </p:spPr>
        <p:txBody>
          <a:bodyPr numCol="2" anchor="ctr">
            <a:normAutofit/>
          </a:bodyPr>
          <a:lstStyle/>
          <a:p>
            <a:pPr marL="365760" indent="-256032" eaLnBrk="1" fontAlgn="auto" hangingPunct="1">
              <a:spcAft>
                <a:spcPts val="0"/>
              </a:spcAft>
              <a:buFont typeface="Wingdings 3" pitchFamily="18" charset="2"/>
              <a:buNone/>
              <a:defRPr/>
            </a:pPr>
            <a:endParaRPr lang="en-GB" sz="1000" dirty="0" smtClean="0"/>
          </a:p>
          <a:p>
            <a:pPr marL="173038" indent="-173038" eaLnBrk="1" fontAlgn="auto" hangingPunct="1">
              <a:spcAft>
                <a:spcPts val="0"/>
              </a:spcAft>
              <a:buFont typeface="Wingdings" pitchFamily="2" charset="2"/>
              <a:buChar char="Ø"/>
              <a:defRPr/>
            </a:pPr>
            <a:r>
              <a:rPr lang="en-GB" sz="1800" dirty="0" smtClean="0"/>
              <a:t>The Strategic Geographic position of Cyprus, being at the cross road of Europe, Asia and Africa, guarantee the easy access to the Country and the travelling to neighbouring countries.</a:t>
            </a:r>
          </a:p>
          <a:p>
            <a:pPr marL="173038" indent="-173038" eaLnBrk="1" fontAlgn="auto" hangingPunct="1">
              <a:spcAft>
                <a:spcPts val="0"/>
              </a:spcAft>
              <a:buFont typeface="Wingdings" pitchFamily="2" charset="2"/>
              <a:buChar char="Ø"/>
              <a:defRPr/>
            </a:pPr>
            <a:endParaRPr lang="el-GR" sz="2000" dirty="0"/>
          </a:p>
        </p:txBody>
      </p:sp>
      <p:pic>
        <p:nvPicPr>
          <p:cNvPr id="48131"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8132" name="Picture 5"/>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48133" name="Picture 2" descr="http://www.kypros.com/Cyprus/maps/cymap1.jpg"/>
          <p:cNvPicPr>
            <a:picLocks noChangeAspect="1" noChangeArrowheads="1"/>
          </p:cNvPicPr>
          <p:nvPr/>
        </p:nvPicPr>
        <p:blipFill>
          <a:blip r:embed="rId5" cstate="print"/>
          <a:srcRect t="3876" b="3876"/>
          <a:stretch>
            <a:fillRect/>
          </a:stretch>
        </p:blipFill>
        <p:spPr bwMode="auto">
          <a:xfrm>
            <a:off x="4714875" y="1714500"/>
            <a:ext cx="3857625" cy="328612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398684BC-C12D-4889-BFD4-FA61C4C2A762}"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88B727AB-C8A4-4CF0-9632-00394573D51A}" type="slidenum">
              <a:rPr lang="el-GR" smtClean="0"/>
              <a:pPr>
                <a:defRPr/>
              </a:pPr>
              <a:t>39</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357188" y="1428750"/>
            <a:ext cx="4214812" cy="5000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solidFill>
                  <a:schemeClr val="accent1"/>
                </a:solidFill>
                <a:effectLst>
                  <a:outerShdw blurRad="38100" dist="38100" dir="2700000" algn="tl">
                    <a:srgbClr val="000000">
                      <a:alpha val="43137"/>
                    </a:srgbClr>
                  </a:outerShdw>
                </a:effectLst>
                <a:latin typeface="+mn-lt"/>
              </a:rPr>
              <a:t>Geographic Position</a:t>
            </a:r>
          </a:p>
          <a:p>
            <a:pPr marL="365125" indent="-255588"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0"/>
          <p:cNvSpPr>
            <a:spLocks noGrp="1"/>
          </p:cNvSpPr>
          <p:nvPr>
            <p:ph idx="1"/>
          </p:nvPr>
        </p:nvSpPr>
        <p:spPr>
          <a:xfrm>
            <a:off x="285720" y="1214422"/>
            <a:ext cx="8229600" cy="4649802"/>
          </a:xfrm>
        </p:spPr>
        <p:txBody>
          <a:bodyPr numCol="2"/>
          <a:lstStyle/>
          <a:p>
            <a:pPr algn="just">
              <a:buFont typeface="Wingdings" pitchFamily="2" charset="2"/>
              <a:buChar char="Ø"/>
              <a:defRPr/>
            </a:pPr>
            <a:endParaRPr lang="en-US" sz="1800" dirty="0" smtClean="0"/>
          </a:p>
          <a:p>
            <a:pPr algn="just">
              <a:buFont typeface="Wingdings 3" pitchFamily="18" charset="2"/>
              <a:buNone/>
              <a:defRPr/>
            </a:pPr>
            <a:endParaRPr lang="en-US" sz="1800" dirty="0" smtClean="0"/>
          </a:p>
          <a:p>
            <a:pPr algn="just">
              <a:buFont typeface="Wingdings 3" pitchFamily="18" charset="2"/>
              <a:buNone/>
              <a:defRPr/>
            </a:pPr>
            <a:endParaRPr lang="en-US" sz="1800" dirty="0" smtClean="0"/>
          </a:p>
          <a:p>
            <a:pPr algn="just">
              <a:buFont typeface="Wingdings 3" pitchFamily="18" charset="2"/>
              <a:buNone/>
              <a:defRPr/>
            </a:pPr>
            <a:endParaRPr lang="en-US" sz="1000" dirty="0" smtClean="0"/>
          </a:p>
          <a:p>
            <a:pPr algn="just">
              <a:buFont typeface="Wingdings 3" pitchFamily="18" charset="2"/>
              <a:buNone/>
              <a:defRPr/>
            </a:pPr>
            <a:endParaRPr lang="en-US" sz="1000" dirty="0" smtClean="0"/>
          </a:p>
          <a:p>
            <a:pPr marL="173038" indent="-173038" algn="just">
              <a:buFont typeface="Wingdings" pitchFamily="2" charset="2"/>
              <a:buChar char="Ø"/>
              <a:defRPr/>
            </a:pPr>
            <a:r>
              <a:rPr lang="en-US" sz="1800" dirty="0" smtClean="0"/>
              <a:t>Since ancient years, Cyprus was famous for its vegetation as well as metals with healing effects. </a:t>
            </a:r>
            <a:r>
              <a:rPr lang="en-US" sz="1800" dirty="0" err="1" smtClean="0"/>
              <a:t>Aristoteles</a:t>
            </a:r>
            <a:r>
              <a:rPr lang="en-US" sz="1800" dirty="0" smtClean="0"/>
              <a:t> refers specifically to the Mountain </a:t>
            </a:r>
            <a:r>
              <a:rPr lang="en-US" sz="1800" dirty="0" err="1" smtClean="0"/>
              <a:t>Troodos</a:t>
            </a:r>
            <a:r>
              <a:rPr lang="en-US" sz="1800" dirty="0" smtClean="0"/>
              <a:t> as a place where these can be found</a:t>
            </a:r>
          </a:p>
          <a:p>
            <a:pPr>
              <a:defRPr/>
            </a:pPr>
            <a:endParaRPr lang="en-US" sz="2000" dirty="0" smtClean="0"/>
          </a:p>
          <a:p>
            <a:pPr algn="ctr">
              <a:buFont typeface="Wingdings 3" pitchFamily="18" charset="2"/>
              <a:buNone/>
              <a:defRPr/>
            </a:pPr>
            <a:endParaRPr lang="en-US" sz="2000" dirty="0" smtClean="0"/>
          </a:p>
          <a:p>
            <a:pPr algn="ctr">
              <a:buFont typeface="Wingdings 3" pitchFamily="18" charset="2"/>
              <a:buNone/>
              <a:defRPr/>
            </a:pPr>
            <a:endParaRPr lang="en-US" sz="2000" dirty="0" smtClean="0"/>
          </a:p>
          <a:p>
            <a:pPr algn="ctr">
              <a:buFont typeface="Wingdings 3" pitchFamily="18" charset="2"/>
              <a:buNone/>
              <a:defRPr/>
            </a:pPr>
            <a:endParaRPr lang="en-US" sz="2000" dirty="0" smtClean="0"/>
          </a:p>
          <a:p>
            <a:pPr algn="ctr">
              <a:buFont typeface="Wingdings 3" pitchFamily="18" charset="2"/>
              <a:buNone/>
              <a:defRPr/>
            </a:pPr>
            <a:endParaRPr lang="en-US" sz="2000" dirty="0" smtClean="0"/>
          </a:p>
          <a:p>
            <a:pPr algn="ctr">
              <a:buFont typeface="Wingdings 3" pitchFamily="18" charset="2"/>
              <a:buNone/>
              <a:defRPr/>
            </a:pPr>
            <a:endParaRPr lang="en-US" sz="2000" dirty="0" smtClean="0"/>
          </a:p>
          <a:p>
            <a:pPr algn="ctr">
              <a:buFont typeface="Wingdings 3" pitchFamily="18" charset="2"/>
              <a:buNone/>
              <a:defRPr/>
            </a:pPr>
            <a:endParaRPr lang="en-US" sz="2000" dirty="0" smtClean="0"/>
          </a:p>
          <a:p>
            <a:pPr algn="ctr">
              <a:buFont typeface="Wingdings 3" pitchFamily="18" charset="2"/>
              <a:buNone/>
              <a:defRPr/>
            </a:pPr>
            <a:endParaRPr lang="en-US" sz="2000" dirty="0" smtClean="0"/>
          </a:p>
          <a:p>
            <a:pPr algn="ctr">
              <a:buFont typeface="Wingdings 3" pitchFamily="18" charset="2"/>
              <a:buNone/>
              <a:defRPr/>
            </a:pPr>
            <a:r>
              <a:rPr lang="en-US" sz="2000" dirty="0" smtClean="0"/>
              <a:t>PHOTO page 16 </a:t>
            </a:r>
            <a:endParaRPr lang="el-GR" dirty="0" smtClean="0"/>
          </a:p>
        </p:txBody>
      </p:sp>
      <p:sp>
        <p:nvSpPr>
          <p:cNvPr id="5" name="Title 4"/>
          <p:cNvSpPr>
            <a:spLocks noGrp="1"/>
          </p:cNvSpPr>
          <p:nvPr>
            <p:ph type="title"/>
          </p:nvPr>
        </p:nvSpPr>
        <p:spPr/>
        <p:txBody>
          <a:bodyPr>
            <a:normAutofit fontScale="90000"/>
          </a:bodyPr>
          <a:lstStyle/>
          <a:p>
            <a:pPr eaLnBrk="1" fontAlgn="auto" hangingPunct="1">
              <a:spcAft>
                <a:spcPts val="0"/>
              </a:spcAft>
              <a:defRPr/>
            </a:pPr>
            <a:r>
              <a:rPr lang="en-US" sz="4700" dirty="0" smtClean="0">
                <a:solidFill>
                  <a:schemeClr val="tx1"/>
                </a:solidFill>
              </a:rPr>
              <a:t/>
            </a:r>
            <a:br>
              <a:rPr lang="en-US" sz="4700" dirty="0" smtClean="0">
                <a:solidFill>
                  <a:schemeClr val="tx1"/>
                </a:solidFill>
              </a:rPr>
            </a:br>
            <a:r>
              <a:rPr lang="en-US" sz="4700" dirty="0" smtClean="0">
                <a:solidFill>
                  <a:schemeClr val="tx1"/>
                </a:solidFill>
              </a:rPr>
              <a:t/>
            </a:r>
            <a:br>
              <a:rPr lang="en-US" sz="4700" dirty="0" smtClean="0">
                <a:solidFill>
                  <a:schemeClr val="tx1"/>
                </a:solidFill>
              </a:rPr>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r>
              <a:rPr lang="en-US" sz="4700" dirty="0" smtClean="0"/>
              <a:t/>
            </a:r>
            <a:br>
              <a:rPr lang="en-US" sz="4700" dirty="0" smtClean="0"/>
            </a:br>
            <a:endParaRPr lang="el-GR" sz="4400" dirty="0"/>
          </a:p>
        </p:txBody>
      </p:sp>
      <p:pic>
        <p:nvPicPr>
          <p:cNvPr id="12292"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2293"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12294" name="Picture 2"/>
          <p:cNvPicPr>
            <a:picLocks noChangeAspect="1" noChangeArrowheads="1"/>
          </p:cNvPicPr>
          <p:nvPr/>
        </p:nvPicPr>
        <p:blipFill>
          <a:blip r:embed="rId5" cstate="print"/>
          <a:srcRect/>
          <a:stretch>
            <a:fillRect/>
          </a:stretch>
        </p:blipFill>
        <p:spPr bwMode="auto">
          <a:xfrm>
            <a:off x="4714875" y="2000250"/>
            <a:ext cx="4071938" cy="2714625"/>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76FF8D07-DECE-4E54-A9F2-FE5B740E29F6}" type="datetime1">
              <a:rPr lang="el-GR"/>
              <a:pPr>
                <a:defRPr/>
              </a:pPr>
              <a:t>9/10/2014</a:t>
            </a:fld>
            <a:endParaRPr lang="el-GR"/>
          </a:p>
        </p:txBody>
      </p:sp>
      <p:sp>
        <p:nvSpPr>
          <p:cNvPr id="9" name="Slide Number Placeholder 8"/>
          <p:cNvSpPr>
            <a:spLocks noGrp="1"/>
          </p:cNvSpPr>
          <p:nvPr>
            <p:ph type="sldNum" sz="quarter" idx="12"/>
          </p:nvPr>
        </p:nvSpPr>
        <p:spPr/>
        <p:txBody>
          <a:bodyPr/>
          <a:lstStyle/>
          <a:p>
            <a:pPr>
              <a:defRPr/>
            </a:pPr>
            <a:fld id="{E1CEE2CB-AF9C-4DDF-A947-B4566938671F}" type="slidenum">
              <a:rPr lang="el-GR" smtClean="0"/>
              <a:pPr>
                <a:defRPr/>
              </a:pPr>
              <a:t>4</a:t>
            </a:fld>
            <a:endParaRPr lang="el-GR"/>
          </a:p>
        </p:txBody>
      </p:sp>
      <p:sp>
        <p:nvSpPr>
          <p:cNvPr id="10" name="Footer Placeholder 9"/>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640960" cy="4804586"/>
          </a:xfrm>
        </p:spPr>
        <p:txBody>
          <a:bodyPr numCol="2" anchor="ctr">
            <a:normAutofit/>
          </a:bodyPr>
          <a:lstStyle/>
          <a:p>
            <a:pPr marL="365760" indent="-256032" eaLnBrk="1" fontAlgn="auto" hangingPunct="1">
              <a:spcAft>
                <a:spcPts val="0"/>
              </a:spcAft>
              <a:buFont typeface="Wingdings 3" pitchFamily="18" charset="2"/>
              <a:buNone/>
              <a:defRPr/>
            </a:pPr>
            <a:endParaRPr lang="en-GB" sz="2800" dirty="0" smtClean="0"/>
          </a:p>
          <a:p>
            <a:pPr marL="173038" indent="-173038" eaLnBrk="1" fontAlgn="auto" hangingPunct="1">
              <a:spcAft>
                <a:spcPts val="0"/>
              </a:spcAft>
              <a:buFont typeface="Wingdings" pitchFamily="2" charset="2"/>
              <a:buChar char="Ø"/>
              <a:defRPr/>
            </a:pPr>
            <a:r>
              <a:rPr lang="en-GB" sz="1800" dirty="0" smtClean="0"/>
              <a:t>Healthy Climate (sun, sea) in combination with available tourism facilities, makes it a destination for health and vacation.</a:t>
            </a:r>
          </a:p>
          <a:p>
            <a:pPr marL="173038" indent="-173038" eaLnBrk="1" fontAlgn="auto" hangingPunct="1">
              <a:spcAft>
                <a:spcPts val="0"/>
              </a:spcAft>
              <a:buFont typeface="Wingdings" pitchFamily="2" charset="2"/>
              <a:buChar char="Ø"/>
              <a:defRPr/>
            </a:pPr>
            <a:endParaRPr lang="en-GB" sz="1800" dirty="0" smtClean="0"/>
          </a:p>
          <a:p>
            <a:pPr marL="173038" indent="-173038" eaLnBrk="1" fontAlgn="auto" hangingPunct="1">
              <a:spcAft>
                <a:spcPts val="0"/>
              </a:spcAft>
              <a:buFont typeface="Wingdings" pitchFamily="2" charset="2"/>
              <a:buChar char="Ø"/>
              <a:defRPr/>
            </a:pPr>
            <a:r>
              <a:rPr lang="en-GB" sz="1800" dirty="0" smtClean="0"/>
              <a:t>There is a great number of Russian nationals who live permanently in Cyprus as well Russian Speaking people.</a:t>
            </a:r>
          </a:p>
          <a:p>
            <a:pPr marL="173038" indent="-173038" eaLnBrk="1" fontAlgn="auto" hangingPunct="1">
              <a:spcAft>
                <a:spcPts val="0"/>
              </a:spcAft>
              <a:buFont typeface="Wingdings 3" pitchFamily="18" charset="2"/>
              <a:buNone/>
              <a:defRPr/>
            </a:pPr>
            <a:endParaRPr lang="el-GR" sz="2000" dirty="0"/>
          </a:p>
        </p:txBody>
      </p:sp>
      <p:pic>
        <p:nvPicPr>
          <p:cNvPr id="49155"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49156" name="Picture 5"/>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49157" name="Picture 2" descr="http://www.cyhealthservices.com/Assets/clientsMaterial/images/Hotel.jpg"/>
          <p:cNvPicPr>
            <a:picLocks noChangeAspect="1" noChangeArrowheads="1"/>
          </p:cNvPicPr>
          <p:nvPr/>
        </p:nvPicPr>
        <p:blipFill>
          <a:blip r:embed="rId5" cstate="print"/>
          <a:srcRect/>
          <a:stretch>
            <a:fillRect/>
          </a:stretch>
        </p:blipFill>
        <p:spPr bwMode="auto">
          <a:xfrm>
            <a:off x="4572000" y="2071688"/>
            <a:ext cx="4143375" cy="3071812"/>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358A38C4-E9EB-4DE8-8CC7-40F0F220AE4A}"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BC304128-CC55-4376-A1D3-68EF328F602F}" type="slidenum">
              <a:rPr lang="el-GR" smtClean="0"/>
              <a:pPr>
                <a:defRPr/>
              </a:pPr>
              <a:t>40</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214313" y="1571625"/>
            <a:ext cx="4500562" cy="5000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solidFill>
                  <a:schemeClr val="accent1"/>
                </a:solidFill>
                <a:effectLst>
                  <a:outerShdw blurRad="38100" dist="38100" dir="2700000" algn="tl">
                    <a:srgbClr val="000000">
                      <a:alpha val="43137"/>
                    </a:srgbClr>
                  </a:outerShdw>
                </a:effectLst>
                <a:latin typeface="+mn-lt"/>
              </a:rPr>
              <a:t>Combining Health with Vacation</a:t>
            </a:r>
          </a:p>
          <a:p>
            <a:pPr marL="365125" indent="-255588"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640960" cy="4804586"/>
          </a:xfrm>
        </p:spPr>
        <p:txBody>
          <a:bodyPr numCol="2" anchor="ctr">
            <a:normAutofit/>
          </a:bodyPr>
          <a:lstStyle/>
          <a:p>
            <a:pPr marL="87313" indent="0" eaLnBrk="1" fontAlgn="auto" hangingPunct="1">
              <a:spcAft>
                <a:spcPts val="0"/>
              </a:spcAft>
              <a:buFont typeface="Wingdings 3" pitchFamily="18" charset="2"/>
              <a:buNone/>
              <a:defRPr/>
            </a:pPr>
            <a:endParaRPr lang="en-GB" sz="1000" dirty="0" smtClean="0"/>
          </a:p>
          <a:p>
            <a:pPr marL="173038" indent="-173038" eaLnBrk="1" fontAlgn="auto" hangingPunct="1">
              <a:spcAft>
                <a:spcPts val="0"/>
              </a:spcAft>
              <a:buFont typeface="Wingdings" pitchFamily="2" charset="2"/>
              <a:buChar char="Ø"/>
              <a:defRPr/>
            </a:pPr>
            <a:r>
              <a:rPr lang="en-GB" sz="1800" dirty="0" smtClean="0"/>
              <a:t>Environmental conditions that affect positively the health of the population </a:t>
            </a:r>
          </a:p>
          <a:p>
            <a:pPr marL="173038" indent="-173038" eaLnBrk="1" fontAlgn="auto" hangingPunct="1">
              <a:spcAft>
                <a:spcPts val="0"/>
              </a:spcAft>
              <a:buFont typeface="Wingdings 3" pitchFamily="18" charset="2"/>
              <a:buNone/>
              <a:defRPr/>
            </a:pPr>
            <a:r>
              <a:rPr lang="en-GB" sz="1800" dirty="0" smtClean="0"/>
              <a:t>	(e.g. the case of </a:t>
            </a:r>
            <a:r>
              <a:rPr lang="en-GB" sz="1800" dirty="0" err="1" smtClean="0"/>
              <a:t>Kyperounta</a:t>
            </a:r>
            <a:r>
              <a:rPr lang="en-GB" sz="1800" dirty="0" smtClean="0"/>
              <a:t> area with the perfect climate for respiratory problems)</a:t>
            </a:r>
          </a:p>
          <a:p>
            <a:pPr marL="173038" indent="-173038" eaLnBrk="1" fontAlgn="auto" hangingPunct="1">
              <a:spcAft>
                <a:spcPts val="0"/>
              </a:spcAft>
              <a:buFont typeface="Wingdings" pitchFamily="2" charset="2"/>
              <a:buChar char="Ø"/>
              <a:defRPr/>
            </a:pPr>
            <a:endParaRPr lang="el-GR" sz="1800" dirty="0"/>
          </a:p>
        </p:txBody>
      </p:sp>
      <p:pic>
        <p:nvPicPr>
          <p:cNvPr id="50179"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50180" name="Picture 5"/>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pic>
        <p:nvPicPr>
          <p:cNvPr id="50181" name="Picture 2"/>
          <p:cNvPicPr>
            <a:picLocks noChangeAspect="1" noChangeArrowheads="1"/>
          </p:cNvPicPr>
          <p:nvPr/>
        </p:nvPicPr>
        <p:blipFill>
          <a:blip r:embed="rId5" cstate="print"/>
          <a:srcRect/>
          <a:stretch>
            <a:fillRect/>
          </a:stretch>
        </p:blipFill>
        <p:spPr bwMode="auto">
          <a:xfrm>
            <a:off x="4643438" y="1857375"/>
            <a:ext cx="4071937" cy="3071813"/>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8CD59330-7020-4ECE-8E83-FA240FB266C0}"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4E0C8FCE-75C1-494B-8D7D-F799927BA7B5}" type="slidenum">
              <a:rPr lang="el-GR" smtClean="0"/>
              <a:pPr>
                <a:defRPr/>
              </a:pPr>
              <a:t>41</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0" y="1643063"/>
            <a:ext cx="4643438" cy="500062"/>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solidFill>
                  <a:schemeClr val="accent1"/>
                </a:solidFill>
                <a:effectLst>
                  <a:outerShdw blurRad="38100" dist="38100" dir="2700000" algn="tl">
                    <a:srgbClr val="000000">
                      <a:alpha val="43137"/>
                    </a:srgbClr>
                  </a:outerShdw>
                </a:effectLst>
                <a:latin typeface="+mn-lt"/>
              </a:rPr>
              <a:t>Healthy  Environmental Conditions</a:t>
            </a:r>
          </a:p>
          <a:p>
            <a:pPr marL="365125" indent="-255588"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535322" cy="4804586"/>
          </a:xfrm>
        </p:spPr>
        <p:txBody>
          <a:bodyPr numCol="2">
            <a:normAutofit/>
          </a:bodyPr>
          <a:lstStyle/>
          <a:p>
            <a:pPr marL="365760" indent="-256032" eaLnBrk="1" fontAlgn="auto" hangingPunct="1">
              <a:spcAft>
                <a:spcPts val="0"/>
              </a:spcAft>
              <a:buFont typeface="Wingdings 3" pitchFamily="18" charset="2"/>
              <a:buNone/>
              <a:defRPr/>
            </a:pPr>
            <a:endParaRPr lang="en-GB" sz="2800" dirty="0" smtClean="0"/>
          </a:p>
          <a:p>
            <a:pPr marL="87313" indent="0" eaLnBrk="1" fontAlgn="auto" hangingPunct="1">
              <a:spcAft>
                <a:spcPts val="0"/>
              </a:spcAft>
              <a:buFont typeface="Wingdings 3" pitchFamily="18" charset="2"/>
              <a:buNone/>
              <a:defRPr/>
            </a:pPr>
            <a:r>
              <a:rPr lang="en-GB" sz="2800" dirty="0" smtClean="0"/>
              <a:t/>
            </a:r>
            <a:br>
              <a:rPr lang="en-GB" sz="2800" dirty="0" smtClean="0"/>
            </a:br>
            <a:endParaRPr lang="en-GB" sz="1400" dirty="0" smtClean="0"/>
          </a:p>
          <a:p>
            <a:pPr marL="87313" indent="0" algn="just" eaLnBrk="1" fontAlgn="auto" hangingPunct="1">
              <a:spcAft>
                <a:spcPts val="0"/>
              </a:spcAft>
              <a:buFont typeface="Wingdings" pitchFamily="2" charset="2"/>
              <a:buChar char="Ø"/>
              <a:defRPr/>
            </a:pPr>
            <a:r>
              <a:rPr lang="en-GB" sz="1400" dirty="0" smtClean="0"/>
              <a:t> </a:t>
            </a:r>
            <a:r>
              <a:rPr lang="en-GB" sz="1600" dirty="0" smtClean="0"/>
              <a:t>The physical characteristics of the soil, enables the production of fruits and </a:t>
            </a:r>
            <a:r>
              <a:rPr lang="en-GB" sz="1600" dirty="0" err="1" smtClean="0"/>
              <a:t>foodstaff</a:t>
            </a:r>
            <a:r>
              <a:rPr lang="en-GB" sz="1600" dirty="0" smtClean="0"/>
              <a:t>, consisting by healthy ingredients. </a:t>
            </a:r>
          </a:p>
          <a:p>
            <a:pPr marL="87313" indent="0" eaLnBrk="1" fontAlgn="auto" hangingPunct="1">
              <a:spcAft>
                <a:spcPts val="0"/>
              </a:spcAft>
              <a:buFont typeface="Wingdings 3" pitchFamily="18" charset="2"/>
              <a:buNone/>
              <a:defRPr/>
            </a:pPr>
            <a:endParaRPr lang="en-GB" sz="1400" dirty="0" smtClean="0"/>
          </a:p>
          <a:p>
            <a:pPr marL="173038" indent="-173038" algn="just" eaLnBrk="1" fontAlgn="auto" hangingPunct="1">
              <a:spcAft>
                <a:spcPts val="0"/>
              </a:spcAft>
              <a:buFont typeface="Wingdings" pitchFamily="2" charset="2"/>
              <a:buChar char="Ø"/>
              <a:defRPr/>
            </a:pPr>
            <a:r>
              <a:rPr lang="en-GB" sz="1600" dirty="0" smtClean="0"/>
              <a:t>These products are part of the Mediterranean diet (olives, oil, fresh fish, vegetables, fruits), well known for its benefits to health by reducing the risk factors.</a:t>
            </a:r>
          </a:p>
          <a:p>
            <a:pPr marL="173038" indent="-173038" algn="just" eaLnBrk="1" fontAlgn="auto" hangingPunct="1">
              <a:spcAft>
                <a:spcPts val="0"/>
              </a:spcAft>
              <a:buFont typeface="Wingdings 3" pitchFamily="18" charset="2"/>
              <a:buNone/>
              <a:defRPr/>
            </a:pPr>
            <a:endParaRPr lang="en-GB" sz="1600" dirty="0" smtClean="0"/>
          </a:p>
          <a:p>
            <a:pPr marL="365760" indent="-256032" eaLnBrk="1" fontAlgn="auto" hangingPunct="1">
              <a:spcAft>
                <a:spcPts val="0"/>
              </a:spcAft>
              <a:buFont typeface="Wingdings 3"/>
              <a:buNone/>
              <a:defRPr/>
            </a:pPr>
            <a:endParaRPr lang="el-GR" sz="1400" dirty="0"/>
          </a:p>
        </p:txBody>
      </p:sp>
      <p:pic>
        <p:nvPicPr>
          <p:cNvPr id="51203"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51204" name="Picture 5"/>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51205" name="AutoShape 2" descr="data:image/jpeg;base64,/9j/4AAQSkZJRgABAQAAAQABAAD/2wCEAAkGBxQTEhUUEhQWFhUXGBUXFRYXGBgXHRcaFhoYFxQYHBgdHSggGhsmHBUXITEhJSkrLi4uHB8zODMsNygtLisBCgoKDg0OGxAQGywkICYsLCwvLywsLCwsMiwsLCwsLCwsLywsLCwsLCwsLCwsLCwtNCwsLCwsLCwsLCwsLCwsLP/AABEIALwBDQMBIgACEQEDEQH/xAAcAAACAgMBAQAAAAAAAAAAAAAEBQMGAQIHAAj/xABFEAACAQIEAwUEBwYEBQQDAAABAhEAAwQSITEFQVEGImFxgRMykaEjQpOxwdLwBxQVUlTRU2Jy4TOClLLxFkODwiSSov/EABoBAAIDAQEAAAAAAAAAAAAAAAAEAQIDBQb/xAAsEQACAgEEAgIABQQDAAAAAAAAAQIRAwQSITETQSJRBWFxkfAygcHRFLHh/9oADAMBAAIRAxEAPwDuNer5gHG8V/VYn7e9+athxrFf1WJ+3u/mrPeW2n07Xq+ZRxrFf1WJ+3u/mrdeNYr+qxP29381G8Np9L16vm1ONYn+pxH21381EJxjE/1OI+2ufmo8gbT6Kr1fP1vi+I/qL/21z81ELxXEf1F/7W5+ajyE7DvNerhI4piP6i/9rc/NW44niP8AHvfa3PzUeQNh3OvVw3+J4j/Hvfa3PzVn+J4j/Hvfa3PzUeQNjO416uHfxLEf4977W5+avfxLEf4977W5+ajyBsO416uHfxLEf4977W5+asfxPEf4977W5+ajeGw7lXq4Z/E8R/j3vtbn5qx/E8R/j3vtbn5qPIGxndK9XCv4piP8e/8Aa3PzVj+KYj+ov/a3PzUbw2Hdq9XBzxTEf1F/7W5+asHimI/qL/2tz81HkQbDvNergh4riP6i/wDa3PzVqeK4j+ov/a3PzUbw2Hfa9XADxXEf1F/7a5+atG4tif6i/wDbXPzUbyNp9BV6vnh+LYn+pxH21z81QvxjE/1OI+2u/mo8gbT6Nr1fNNzjWK/qsR9vd/NQ78bxX9Vift735qN4bT6er1fLTcbxX9Xiv+ovfnqM8axf9Xiv+ovfnqd4bT6pr1fKZ45i/wCrxX/UXvz1j+OYv+rxX/UXvz1O9EUSBa3C1sFrcLWJoaBa3CVIFrcLUE0aotEW1rCJU9tKAJba0SiVraSiUSgk1VK3CVKqVuEoJIctZyVPkr2SgCDJXstEZK9koAHy1jJRGSvZaABslYyUTlrBWpAGKVqUonLWpWoIBilYKUSUrUrQAMUrUpRJWqxxPjr23uLoMpIAI3jr50GmPG8jpDwpUbJRFrVVMQSASOkia8UoMgJ0oe4lMWt0PctVJAsuJQrrTO5aoa5boAXslRlaLdKiZakAVlrQiiWWoytBA3C1Iq1sq1KqVUsaKlT4e0Cddqyq1s6gCTMCJjeofRNDbBYe3IBSQdyZ0/2pthOB22cb5DJiIPlPPzoOzaNxJtLAiAYJk/HU/KoE4jilu20KDKAMzjQMBvO8Hwrlyyz3NxbGVBUMsVwZVJKnSdBz9aBFqKnbiYa4V0adQQTpyIOmuvjUi26d083KPJlOO1kBAAkmANSToB61Fh8Zacwly2x6K6sfgDXu0GHzYa6sHVSNN451UOyfD09qjByzK57s7dxpMddaYtLspTfKLxkrOSp8lZyUAD5KzkqfJWclAA2WsZKJyV7JQANkrUpRJStStAAxStStEFaw6aTymPWggGK1qUogrWpWgAbJVB7Sj6W9/qPyAFdFiuVcZ4lmuXYEy9wzP+Y1O1voY0+WGNty+jpSJoPIVn2dbYDvW0PVEPxUVvd4bn+u66RCkAfCKiV+hZsFxTpbEuY6cyfIDU1FbuW391wZ/W1YxfBSAczlwvNjB6x5zSQ4pUPdSOhBmY8xPypR6iV1tMHlkn0OcRZAEk6UNdw2k8qCTiBZVtDTWAYk6npptpzqHieJ09mdcp0cnXxkfCred31/PYeUlv2Ynw1oG24aY5E+o2ny3oRFaTlmOcdPHwphYwqpJkEaEnlBkH7vuq/mrsPIQOtRFa2OKExHPQ6aj9cqlKVtGSZpGSY4VKkVKkW3UyW6DQ1S3WcWkW2PQTRVu1WeI2voXj+U1D6JJeG4rMuVRMgwragRzncChrWJAb93zZSq95wOe694zvB3HrtXsJKKvd0IgEeHePlWmJso/ft25ZRDtroQGiSdCZZOp8tZ5ritw0nwG8LtIGDZSeRjw5n502LLO/pSbBMthB3iT7zDxJMLJ05H4VHf7aqpX/8AGneZunSPAKZ3BpzBFpMznCUnwOMY4yHf1FS3dch/z/8A0ikmK7UObOX2Cd7/ANwhmYAhXBkQoPfA2jQ70Lw7iVw4i2jOWVnBghRBZCdIA00q0siUtpm8bXZa8lQfxr93ux7MXJUEgge6SQxBOoI08DPw041xNbCSdWPur16k+Amq0b5vupukgZT7oUx0AnzoyypUUTV8lg43xIoRkt5M4zgGDAJIgcp0+EUnfFOxBzsPDUfdRL4n22VVygrmjNu3gW016CAK2weGPMnxEzHpSzySZhklb4MWcfcTc5x47/H+807w7h1DLsf1HnSLEsFGw8+vjRPZnEd9knRhmXzG4+H3Vrhyu6ZaDY1NutTbo9EU7ms3LVvk0etL5PxbTQnsbf7D8dJlauhYUoe9a5j1HUdPPoaZ3bEeIqBlp3Flhljug7RhODi6kgTJ66SD1H60PQg1grSvtPxK6ipasDVizswUMwgKIEgwDufIeNA8F4xcBi8cw6kAFfhuK0sqo2gPt/xV7VtbVs5WuTmYbhdjHifwNI8HiMItgIzKzRsbZzf9tWjtRwYYq4iBsrR3W5TJOo6VT+0fZO7hFW47owLZRlzTMM06j/LRDUY1Lxt8lcmKSW70NuwHGGJbDHvAKzWc2hEfUJ101nwg1cbXDrrTnvQdgUBAjQjSdP1rXP8A9m1jNii87KR55gZ18Mvzrq9ujJFSdFErXJV8bw7ENnF24rJbAlieUZpj+aPw8TVYtKG1kAjkdP8Az5CugtcRzftMy5rjFUUmCctpNvI1SsJZtEXQ91UZQPZqfrETm1iNh8SKTnHngzlH6Dg6BmdECgkkAfIeA8BpS67YU6gKxPIbzznmPWpgdAAdImorF5wrZYid4BPp8KV+VtmTNVtZdlE6TEiPhqaHcG4WUvz0I1mDCrMxzOvOt/39fZ3UdczkDI3QjQgiRG8itOGYQ3DliIVjPkNPnFMRTSsEiVODBB7xJOpJj5chWy2YEb+NS8PFyAMqlAYJ5g8/PeintU5CmrQxBKrQ2W1U6WqlW3SXH9olQ/RjMADrqATqI20jrQ3RpKSXY+t2qzxG3Fm5P8ppLf4uy2hetQ6sJhtY5EGOhER4Gt8FjjeshwZVkZLi75XUAhh5x/8A0KrvKLImySwhgFYKrBYGY9B1gfOoMVxZmuBQyomXurMljBgeGmu/Txoe4xRTmn2fMHSZ6az0pLZxAa9byr3QwAMaa7j589aVUE5WOKXA2sXVLaGBlWYBOp8RpzoFrT3XW1aEsZkEqug0gnbmTzM0K9yHTlKxr4dP/wBq24XcIvqQoYwwifU/dTsuItomOXgM4zwjEYdRevhQJVRDAk+mhO2+vTyJ4bavgrizaHsbJts5DgsUVSrMF8jMeFacWxq3bCIsf8RgTl1EkRqfOq7fhLl8A5ViMoJAOwg/En0rDFLdL5rkpOTk7stPaTHi5ijBlFCBSOYjMSPVjQLY6W8vu8qDGGdbdm5lY51Y7bFXZY+AU+tCu7LJZGE7EgjXzq0o2xWSLRg8RoGGhmDz08fT8ab27ueQo2nNqI0nWf1saodrH8huf0NKuVpxbsxdYgRrG7Nzj/foKT1DeP8AuWw4PI2/SFeO4lmbKpMbTGp5TlA2pjwywyHPbcZhtmgAzpGp57cqrL4ssSLSx4dPM8/Wj8CuUTevsB/KvOen/imvEtlf+mSbTstx4q4JK2ScvvAHNlJ11G8a70Thu0aNuqz0ikuB4vbtW7lxLbw2iuApYsqkgaAd3md/DU1Nh+L4XE++FDnnsa8/qtJFO9vH5ev1PRaTMsmNbux9+/222OWfUUNjMTlUnSVgnmCOviKXPw8D/hv6HX50KikEpcByNIJU7evLajRS8Em4vh9ovmxRyKvfoaYXi1mQ7LEgKcvunmDHI76jrzrTF4bD3mzKwUnfYT8edJbjZSbYOaD73KN/jrtUd0iZHyIHnrt1+FdiGSVcPgXnghd0PGwwtDMdQIEnUeAPKqlx+z7ZBaJOTPnTKPcIUiDyy6nTqa2x98ruTGnw0kxUF3HoAOWwU6nvNoNBVdsvIp+zn6lqMXFBnZrEK2J2KKsqGIyhiARA6ifvqxdpuJGxaGUwztlB0kAAs5AOhMA+pFJeA8IuIgbEv35nKQvdXlm/mOu0U7vtaOVrvs7wB7maDHUgcuWvKmFkUbQnG6oj7M8OPsmY5nvX0zOgkt7OCFDGCQDJY9e6N1IrazgMKGHtLSI0q7QpUd0wvfcAqvd91YBgyDQWJuG3PsHIGUNEmTlJYrvMRm8dRQuCxDMe8JV4C7asujAn13qm53aGVBbTXGHDLcuZLKxMQCGGUSCw0GhPhpAozh2EtlB7NARrlDsY19DIFR3uDsXBuAKoM6EiRpKrpvHOf7VPj8ZlHdAAiB4dAKWzSTfH7CmWrEGO4eVuZSi6xEkNPrOnP0qPEYM2mBUgAbwfd8j0omxxJVOa6hO+3McuYgf2phj+Eo1ssHe2CsvqCcsSRJ2Mc5rXHjnIooNins6xb2hg5TEE9RM+sEU0a3VUxPH3R1FlhlXZYEH/AFD63Sd/Gh+IcUxFwhny6jQKuUAeAH3+FOxtRRpGVKjovFJFm4QcvdOu0dY8enjFUk3niGGdfEQR67Grnx/CXLthktRmJWRMSAZIB2nQVTLlm/Z0dWH+oaHybY0TRORWyXs9iwjmw/8Aw7p7hP1XOkeTbecdTUvB8R+54prdzSxe7pJ2Rvqt4DWD4GeVLbjBtxHURpRWNve3XLcEmPeGp8yOfiarurszLNiAFuNh7w0OqE7MPA9QYkctKQ4yzes3bakg286BTG+o38d/Oj+B4g37QwuIP0id6xd3MLtvqSo3H1lnmJo3C4wkmziEGZTB5jSCCOvIg+VY5JLH8u0THI4P8ilNdM5WJOWQJ5eHlRVi6UVLgUsZaBsI2nTypj2l7I3FVr9hiyklipj1g/hQWAcPhbWYlf8AiCcpIPeO0etavNCcFKDtP/QzjkmPRhsK+FdxibZug5xbVSh3BI1JJOmmgHxpJw2/GJuoVUtcnWDKwC8qZ0nSfCvW7aqcouNlJB92ASQJnqdOdMuzT5OLJcgMqoXjrNsL8QW+VVlOPLS9GtOg/EWMthVZCAjMwlubHXUgn59KzjMGptKyAd5CCNTo2ZevWuqL2lsMIeR1BEil3E8Lg7y5kyo+XQqCo3J1XbcnlNJvVpvlEqDvk4j2SwZu3g59y33mPKfqDznX0ptxzGZmgaAaH+3nTjgHAPZW/ZG9asq/fDNMmRzBgbADUiocf2awinv8Tt5unsxGv/yU28M55dz6XRZ5IQwKC7fZULmM5IIH63NeweOVGlh7Q9D7o9OfrRvEuzyCSmLtv00K/wDbmApFfwz22yld9QV7wYdQRvTezihItVzj7tbYtAMQiiAFAM7eJAoPBKL5JWEcakDn40uw3D3uDRhrprJjzpja7P4rCst0yADuVYAjmDI1BFLTwJKrpmsc7jFpMc5rtgAhyRIzA+PSsYziVgmA7RP1Z3P37fMUUmIS+uWQNO9sfhUuF4XZR1crIEd3SDG2saGaTjDHFtZeH+RT/kzlW5u0CXOHmyLdy48G7mItHU210C5m5kg7DaI1rczOp18d+sfH9aVeuA9lMJiMO1/Eu966zPmh2UWdTltquwAUjcGd6p3aPhP7tcUC7nt3FzLMBhlOqtrG5Go3nYRTUocJo6WDOpLaVntFiCoDCCRqRyOhBnXnJpt+z/gxuKMTeMwxNlD7ojTPG5M5gPKeele7RvIIGpP6/Cr7w1jYw1q3MMqBSTAEqBPnufOoyyccSS7YpqOZh2PuLMQJG594z4nr5ULOmpJ/y8vHTnQvttZII/lBnU/zdTvUHtYjTU7aiD6zS8YtiyQyBRgAyI2uzKDA8JHlWwvGQQIy6jQAKFEQNIHSklzigEghh9VSwIj+Y6ekVFfxqglixgHujMQWnmAdx6c6usRfcN+M8ZIRiIZwBpvlzQM3XUcvCq77a44D3IjXTWf7cq0tnMCFGriS0xABPePgBQ97HgnIJyDRdJ1GgPmfxqHi+kZZFzYS4VzEx05Uz4zfzYJtf5FJXXQMv3gR60Bh7kjJbzK0HOVEsY/zEjSfq6efWfhWMBW5avSVJjMQRGbSDzBkc+daYOGyIIV4PBW0QHLq2xOp8df7U+wGGCjNHebUz0GijyjX1PWoeEcH9mWa4Q5n6MyTC9ekmfSiMbxG3bMMwnpO3n0piGNp7my8Y1yyyW6XdqcS6Yc5NCzKs/yjcnpyj1oz95QGC6g9CwHyotHkaEH5itO+DaUJVbRyZVbZvn/epRhn3UT5a1ZuKcKgM98ouZyA9ue7/KShEHYggfGkWT2bfR3Mw5HKVB+JkUtOTVisnt7IhimlWHvIQynxHI+HIirl7FMYkofZ3lgCdd9QpPMa6H/cUpxVlCoN+FkAi8nOdR/q8iJ3q19kuz1i4guO76AKD/w8wGqsV1MgECZjTalcmX4/QJX0CcD4iQxw2JtwSCCG+sNpEbjxBr2O4McDaHsBOHzaEySmY6qT4k6H06Sy7TcNi1mRvaIuouCC9s7Seo/Ro3sTxtb6GxeAMjKynZgdPgawwyT4XX0XxtxZz/tFfz2sO0RNw/dH4UN2dtlsa7ASFtgH/mK/lNOv2jcB/cltKpJttdJtsfEGVPiPmNaS9loe85DhWCoANiRrJJ9Pvpuaccb/AEf/AGNxd/uWu6p2g8thReGdzACk6dNKgAug7/OfwrfE4O4RL38ixrBjz1rmx7GV0Zw/CmFubzpcB9zulWTeVzScwGwJ+7QLMfw2y51W53dD3lMHSNcmv/mo+L8WX2KpbacgbKRpmAUifxpHa4zdyvJ+Os6eNdpzfo00mDHOnLsPfD2FMBXaSTBfQeYiY9aqz41b14JkGhZEAkKqySTE67EydTR74vVCrb++CRAHMgVF2V4baCfvd8FlF421QGBIXOzOec5oA8G3rXHNuLbKa7Twx5FGJZLHDVtm2LX0l46hcohhBl0YtAy9STGnhT+xdvIcuJPcKyV7rFgZEGCRHXWvW7uGDh2ti22VVU2+5AaCB3NCdBr4Ecqr/EsDfuYvIXT2OXOtxvqqCMwYAiW16gGZ01pdty7ZWMYxVJDr934cyKi2lQyAMrGTrqC2aSD+NHpwRWtaBLYiUgsTB6yfvqvcbwC2bft8NcLFMrOJtRlkZiAADoJPPQUfw/j2e33tQwhcuUZeiheUDpp91UknKPPRlPFB+hfcuXrPtVtn3hlMGNRtp5E/GtG4DiHwi4ic5BYMgDM2Ux3gOcMGlREVcuF4IgO5tsWC6TLN5rsM3lpSrF4oBWUvcDMzswPRTaIVvMM0nfTxM3hHaiuP48RKg/ZJ2Vbl18i6kKqljoCwkgQu2u/xqxjhrvaEOzhQCQ6xOmg11Hl4UqwnaUosMDrG/hr86nxPa9nEaAEeVJSyZpKmjV491toVX8fbtvF1WyhTKJpObWJGoGsGNaCuY6zDMrOHMFLcFlXoMx1MD8POoeIW7r/SW1Y55BhS2/OgX4mwHshIGg6b76cvL0roQhcTDLhcHTLLdxSDKLTszfWzkEz/ADf5fLXkOdLsRxFiMpYNGxIkydTrrQi2CENxIbNOaNSPCNCDQ9iWIVV1YwAurEk9OtWePb2ZuDQ0wisxdACc0SeRjXU9BMx5UwTha2xmaDGijbXmdfCp8Jlwlu4WzOwMMonIjGAEBnvtJ1jTYeY+I4beuzdu57UD6FCsZjpqykxH68KXknN8PgzcHOVI3wLpaZLTENduF2IEEKNWMnpy8ag4ggS7nDZQ5yqOjAc5kZTEQaecKx6W1zXdYGsCRrv8aLxeMsNbIe2oSDmDHugbzE6689DPMGiHHFc/YxHTekys2u0NtUZXXI6QBbH1tNAv66VWuIX8jksJuOS7+BbZfQVYcdw6yzi5baRbggHMQRqVyuwGdRodddxLjvVT7xLEsTJJk00ueGLTUlwyyFiuqGZ35n/em/BMQ7H6I94bqdm9KS4LEhGBOq8xRvFAqRfwzyPrAaFT4jp8vKl9h7ieWMo7WrTAu0mMui6FvZtNpGmvQbDlQF7iqZQsCRznT4Uy4xxU4qzlcTdBBRhvO0eIozgnZ8WU9ve7zDbmqT/9vGjJkxwjcu/r7PPaj8LeTPceE/2Qus3r7J9JZY2gpgsmgEg6afOrJxjjZRLaIYUZRK6GBGkjlRWG7SZTAyweoB++gONlXQ38OgLZtbUe+I99AJgzOlI73lkt0a/uGo0cccNkHdWxtwfGvadsrh7DoDmciCPrqd4I5jy60JgsMEuC5hboYclYgHynY+sVX0x9wZjibNxQ8DI6NbDCIMFh70eBHWhjet2wfZKRJmWY90cgF58tflWkcDTf8RxJOjsPGO2WDTDezxurkf8AAyC40xzXYDxJAPKuecNXh+KxKJhLWJsXrjQAcjW4ALEn6QsgABOkjwql3rmcklpJ3MzTTstjThrjXVGoUqp6EwTHjA+ZpyS+PPdFo5HdnSOIdnLtvRyRoTn1Kwok97rptv4VU+MWbakh3d4gkKrNv6abHfxqyX+NMVNm4S7krnve0yhXKn6NNNQoYg6RM+YW8M4sbDrYxGVrBNxmZBq7ZZVWIOgLDcmIJ2ilIYoqVc/p/ENLVXwVi9eKFHuWnt2XVxaLCA3dhoPmR8aV4/FaGDpHLxM11XtLYs4+2hE+zCwMogiCCGTTUdSOgqo4TsnatX0uXrtq5hw5m0WOdhlOT6q54crKiNJHWnscozNIZ/GnZSrILAwQI1M845Dx3qycFxC4e2bV8obd4ZoPeVgDzG4YHYiCOtWjE4a5dEobNs2wws+wUNI3hl0Kgn/L6UKnZtlVrmKwyX2uQCLRfNbLe8wUKqgkxJE7edX8lKmmiZZYZEndkTXrVt/owzLEKUuMUZYAIhw2gEfKvP7NyD9OoGgTMrryMaqDyGhNIxgMUblsXgLNpJTPdIUhM2sJ77NAkBQd63TGjMwWcstknQwPdmOcVd40lbMvJbqLHlvDWlfO2dhzQlAGHMN3TI8K34diMOtxiqIiyCqlmhPKdNSZ9eUVXbmPmhcISzt0/wBxFLzXpcGseezpA4xbAb6cTrAlSD8yd6UcN4jbd2VwrB2UgxyUkuIO0iB4xSy3g1EnlzPLU0vVjbzMuwIA/wCYHMPiFpC3ki42xjFFKSLF2r4RZe2Xw/cYCYGzRyI2HmKpfZ7CG+03GhFOq7loiRuNNRVr7P8ADMRjUbI62rYMNceSJ/lVR7x18B48qQ8Q4A2EF7I/tRaZM9yDbKFxtkJkjYE6jUUxo04RcJu36+zXNKCmkn+ofg8ZluZcwWJ30ETp5VtjcHauoDcEXFJJggEgtOuhnTT1qsXbzOJmJEmTy2mir3EZYE6ydY+7w1ptx6aByhJfIxcxIsXM1qfZmM6kzlnYjw/8c6d8GxluzeGIyhhEMRuoP1x+POKT8S4yDbKZAFiCAIif94o/sxw/6MteaLa5gOr+A6DxpqC8sXCRi41Lgul3EWgWcwS0NPveIgbLPXnSo8Szv9M0d4hBJ93ZQSdt6V43i4IC21CIPdA2+HM+NRcD4e2Mvi0jKI7zszBdOSzuWJ0geJ5VktJjxx5bZaeyvoc9pcYmHsy6g5jlVfISfTbXxpFhCl24tzEMsDU21JfMR7oKrIA8zNOf2h8Je0cMbxXU3BlUkyO5J1A0oFMbasoJVY1kQNPUQapjj8S2DHuhfoYXL6OQq66aEyD5GdxVE7QYYWbxUbHvDwncVY/be1+kUaDZTynb7qr/AB2/ncF1OigCPAmamMKYvqsEUvj0Ri47GFUsSQAANydqvHDuwjMnfxGRyNVVMwHhOYTVEwaXMPeS4ykqpk8uREwfOau2B7XIT7/zpDXvOkvD/sq9dkX9LoTHs9icLem6ha0sxdXVfAnmvrFNLSPiSbVtoYzvsAOZ8KsWG7R81YEcwTSriOPw1pxcsKEa53biqe6CNQVX6s6zGm1JrNky/wBUfkuvo2w6+UYuMuRzwn9mWGCfSYm6XIgsuRRrv3WDaetOezFuzhVhDmMke0YCWE6DwERoK59jO0lxQYJ+BoFe1bFQpYqByrHJpdXnhU5ezGOSMbSfZ2vGcQs3kNu4qujCCG1B/wB/GuJ4rGnDYh7ZGdbVwhTMZlVpUke7JETpUlrtUVIJJInlNNr+H4fjyP3XPbxTGWV2hbkAkkKzHeOW0jTo9+G6bLhct74MMsovogu8Z/eWJYC0H94wDlAiEtj4ktz005Uxv8HwTiEe4sCBOSCTO6qARoRHe6761X+JcKxFo9606DU5yJB32EA8un96WfxAo3eMqSRPh+HKuo3u9GDL1h+weEcZ1uYgaaLbZDMT/PqRp1oL+DtZuW2tX1Y5u7axKi0zcomWWehYKJiaB4N2kKsAjc/Dfr4Vd+Fdq1dYuBTtvGvp6TWjxRlRSlYLZ4y9kezxqtZeFGZwStwCR1yhusHx1pY3BbOMclcVk6QCYJICnMHhp0GUz4RsOjrjkvrkbK4be24BB9DoaAxPY2yVLYYezu8gWYqeaxmJyEHUEbRsRpWH/FcG5QNt6kqZy7j2DxOGJNy2XtLteTvLHU809YFIzxNTXVw7W7pF2UuEAOPaIiE6gOUcjKTr3kJBnnvQvGOyWBZgLlgWnZc2ew9oFhzYWSuVh4qCa1x6lx4nEVnoYt3FnL1DurG0o8zAHjr5VY+B4TEYeybiraLmMyypbLEwCdjMd0HX5VPgMLgfpLC3LsNKpcYIdeTZYE66iY8qV2Oz+Iz3EFzNbQxmQMzHmO4NjB1BOnU1TLk8jp8HQ02nWFdCrOly7Jm2snMAADI3gHQa/CmeJ4cl69ns3BbWC1zNByKol3EROgnLA150xtcFw1t82IzNcKzDNb0nZimsTGxDb0RjeIYVka3atIgYRcKKq93dszKPdiZ0AEVk5wvgZS+PXIRwnCWbuGlb3swdQjKHPRTcMg5jEwoCiYExJY8Y/Z/h0tWwHcvcC54JiTlbSdonTw66kKGv4a6i2Ldk/wCqyQDMd45TBI3OYyN5p8nFZFhWyp7G3lYKIzkiA5UaCSSefPrVNyUZOv0M5ppqgC8/7qiWbRIS2IHiZkk+JOtT3r737D221zKV18RGtDYjGqzqDzIBJ2Hj5VZsDjsLZXugO3VuvgNhXGk5WpeynRzbhXYLG4lRFtMOgJGe5oWMwYCgswnmdOhrTj/7OcXhV9qsXlXVjbMkDmchAMeU10a72vUmPGjbPGMwpt6/KndcF9zbs4/2c4VexTs7v7OzbRjeckDuAd5Y5zoPWh8XxLO2rBLa+6OgG2nPypzxfjCC5fw9hVUFyWJ92ZkegJYgbbCNBG/DeEYC1hLmJu+0uXQfZobwX2ZciT7O2rd8gc3MDcgnSu7hn8U/sh5X6KXxDiDN7gIXbMedb8La64Fq0pNxj3ACASd2GvgPlU17GG4ctpC58pA8htTzgXBGsn2+IdbUCQN3+A9351XNOKXJWDk3YixjXwii6HDKzKVeQVOhAIOo01oW5icxE1beM8VtYzLatozMDpdY5TA5ADcHx+FTL2dVLfuiYMkxp86pDldUP4sc5R5YnwuKCASdI9Kj/dPbFmERPP7x6g1E0KT3FjbYRr4bV65xEL3cshQACNJ8dN6Gimd7VQd/GiRBJ9VB+MaGtLnE1J1FsnxRh9xq3YnsDhT7mdP9LHT40nx/YL2as64hsqqWIPPKJgeOmlYrFD0ch42Kf4oBt7IeSsfxqF+NHm6fZg/M0rfFCdJGv63qVMXO5PqiN+IqyxJeigVc4iDzsn/44+4ViziwD7tk/wDKv4j8KxbvW/rJbP8Aysh+4iiBhbDj3IPgcw+CsDR8Y9oixnh+KIiTcsIyHukqQyj/AFLJgfDyqv8AEODBW9raaU96Mx08VbcgHrDCKJXhcMGQ2TvEm9bI8jmIqPGYG/kbLbOWJhH9oPMRrRGST+LBPkc8I7e3rQ9niB+8W5U98BmGUiN9G2HQ+Jq84PDcOx9v2gt2wD70KBB3gxqh6Ax4GuS4bA3mWRZuEAAn6Nj+Fa4TFXMPc9pZdrVwTqNDB5EHQjwOlUngUncHT/L/AChlS+zpPFv2XKO/hL5URIVxmHo+aQPPMaWX+xOPs21YezuEwSlssxHMGWVZ8hOtNOyv7Rbbxbxv0THT2qD6NumdDIU+MR4ir1Zwtz3rV1HtNqsCB8NR6is3k1WNrhSX8/n+SdkJHJ7Pai5aJDZ7Z0BgTGmukgg7acqtPDP2hGyq+2VipBKuyOueJ0UkanVdeU1ccXbUW2F97aKwhiMqGAZHf3EHWqz2h7TcNdDavYhrq80tot6SNjmZCAR10p3FnlJfKNGbx/Q5wPb/AAV5QHuorRqLgBG2up2onjN3DYyxlcpet7zachlI0nSCPuNcluY/Agn904W94/zYi65HnkU5fupVhuKYqxdZynsbTkZ7dnuKo2GUSdvHfXrW26L7I2yRNx/gtxLzfu7FrQIyZnQPsCegJBmCPCrNw7tILbIoF0bKgddSDG8MFLE/WkDbSgC+dWuKysAM0yIbwiZU+Y9KHv8AEEdAlzOgXULbKy2+5KyPjWGaEWb4skhhiOJ2sQc7WM6rAZog91SpJAYksQYA11gk6CPYHh9lg17BsUhWB9qXAhhtDKZjnBGw0M0qHHRaUixaVJ1LMSx8Z5fGazbt3LxAvM7Hf2ewWdRmA0UkcgJ222rHx0t18I2jkbkoLtmcVxK3hLjXbTp7ZlKZLYzW0mJdZAAbQeAkwKk4X2xwjpkxOHZXO9600sx5swMT86FThH0uZza9kD3VjU9A3MDfWTttrFFY/hFnEABMiZZAMFYIjQLMNMjpuPWs8mHhd/n9F46bM7k1X5fYV+7WHIexxC0de6l8Gyd9AT18ctMF4NiyMyLbur1t3VYfOK5xxLBmyxUNIETOkHxWZ6a1BheIlGkSp6qSPmKl6aMlaMJS2upKi/3+G4ldWsXfRS3/AGzU3D8RjGY27dpg+WQrLlOWYzd/KAJBEz6VWsF2uxCju4m76tm/7po3D9oLlyfaXS0bTGx8orCWnrtWXTT9hX/pNu97e9atSczBJvXGJMnMRAB18RWMVw20AouO9wITkW4QAJie6vWB8KBxPFANzNIsbxZmmK2Xkl7oPhEsPEuLKtv2doBJ3KjLoOkamfGlmOa9dW3bRi7PmOXb3eUnwk1XndiZNFWMe6kEEiOdbxxKK+wjlUri+CfCM9i5lYFXXQ7SP1NN7/GLugzkg70nx+LW5LkfSGJM7xA19KjsY9QBO4+dW7GY5fGlFssD4QOup5HfkTsarmNdlIB3jXQdaZ4jtIXUIqLvplEVOez5vQ+YzABgTUrjsXz5E1x2dRa7rA5GtMTh0vKVuiVI1Ex15g0ru4sx4c+UaUcmMDaA6zSxiLLXY/A59bMzI7zuY8hPhRH/AKAwGv0bDyuP+Jqc3ibi8tfDp/vRqYwyZ57VfdL7K7UIMR+zfDyDbvXkBjSQ33ih8T+zYwDZxUnf6S2IM7d5TI+BqyjFaeW3j+jRFjFSDrty9RU7mRsRQr3YnH29QLbj/I5E+hFDYK3ewt9HxNh0QZgTpGoIGo8a6VZ4noAT16a1Bxeyl9MriRr8tKrKMZKmirxorX8fsyBN2GOhZwQpPSNY8iKrPaq8ty3nKZHHuyZJA3Mxtt13o/GdjjMK3PSaYWuyCKM1xmZucnQHnFYYtNHHLcmTt4Ob2bg500wPHcRZUpav3ETfKraDrA5elPuJ8DtiYA+VI7nDF5AjymntyYU0B4m+1wzcdnPV2LH4k1iy0bUwtcBLbE02wvYe6w/4kDyotBTEJxbkRnPoY9Kk9sY7zT5yfvq2WP2cO290gdIH9qPw/wCzdfrlydvej7qi0TyUYYpR0qbCI949xHcn+UE/PYfGujcK7CWrbTkBgyCdfvq34LAIgEAekVHBPJyC52fv2EF+8gXlbWZOaJBIAjQSdztWn7iBbBBbvHNcu5pjllygyZJ3Pia6P+0KzcbD9xZykNpyjmOm9cfHESrSJB2I1g+BG3yq04vJBRi6JwZVhyuclfHr0XFEtOPZsypAgDuy5iMwI90wNRJ5b0W+Js2xlZIC5YGTMJOxB5kkHxmuePiAzZggmZ95x/8AYRTLB3b9whLYJJ5LPzbmPWlH+H3/AFT4HZfine2D/uMOP4kQ+igNyyiSTvM+75b+XNNwzsniL4zC2YPXSuldmOwqiLuMIJGot8h4nqat2L4nYsrCxpsBGlNRUYR2w6OfKU8kt0+z5+4j2cu2WhkYHyonhXZXE3SMqso6kR99dW4n2qt/VVSfKkeL7UE8wq6+lDmyVFEOH/Z2rKPaXAD8T/ai8H+zXDq03cRmX+VQFn1kmkV/tVvDE+X99qEbtNcPuqT5n+1V5J4Oj2eE8MtjKLFtuuaWnzkmsPwXhR3wtv0zL8gQK50l7F3fd7o8B/eaNw/Zq/c/4l0x5n7tqOQLzbxfDMKcyWMPbP8AMVSfiZNDYvt9hdgLZ8lzfcKVYHsZYXV5Y+dO8Lw/D2/dtr5xRbCiu4nt1mH0VhmPRbRj4wKXN2gx7aphbkeIj8KvbXxyEVE16jgmit3sNKkjXbaDvvzMb1AEYe71jXz08tqbINCPBZ8daEHw56aczzrMD2EunMs660zfDAgHfczp+v0KTYd+8D/mHXoaardMDbcj0/RoA1t2OpMxr9/4VPhLK5iBsQSJgxrMeNQ2cQZ5bkbdBNZN4gkeevpQAXcwkHeN4O3WPw+NSnDA5e9O8zOm0D5bilDXyT01I0/1R9xrQYls8T689YqUgHd7AiJEEjX4aH+9aDCtBnfy/X6ND4XFPIE7CeW+v96LTGMVU9Zn40AKcTwvNv8A3+dCW+BDcgVYLWIJ3A3japQ0bAfoVIAeD4Wqj3RT3DIoHKl3tzLLyA/GhMTjHB0P6FTQFkF8Dbn+vwqK5jDr5Tp4fo1VLvFbgjUamNRPOKHxXF7gVjI0iNOpqQLaMauhZtATsdtPlW9riaEHUeHz/vXKLvHLxJ72521/vQOJ41ezTm6/fFSrIs7Hd4vbiCR0iP1NIMfw3AXTmYICeY0+6uXHiFxt2PKtP4g45/Gf71NEcF7vcNwNs6CfU1vY49asqfYoFPWPxqh/vrtzjyrBWdyT5maKAtGP7Vs3/ueg1pPiOOMZ3PmaiwuFU702w/CrfQ0Ugsr7Ym43+wra1w92MmfXWrnh+GWx9Wj7WCQcqLBRKlhOB9aeYThqryFO0w69KnSyKrZZKgOwsbAUWjmpktCtxbFQWIPamve1NTm2K0ZBQQQNcNRl6nZKjyUAf//Z"/>
          <p:cNvSpPr>
            <a:spLocks noChangeAspect="1" noChangeArrowheads="1"/>
          </p:cNvSpPr>
          <p:nvPr/>
        </p:nvSpPr>
        <p:spPr bwMode="auto">
          <a:xfrm>
            <a:off x="165100" y="-144463"/>
            <a:ext cx="304800" cy="304801"/>
          </a:xfrm>
          <a:prstGeom prst="rect">
            <a:avLst/>
          </a:prstGeom>
          <a:noFill/>
          <a:ln w="9525">
            <a:noFill/>
            <a:miter lim="800000"/>
            <a:headEnd/>
            <a:tailEnd/>
          </a:ln>
        </p:spPr>
        <p:txBody>
          <a:bodyPr/>
          <a:lstStyle/>
          <a:p>
            <a:endParaRPr lang="el-GR"/>
          </a:p>
        </p:txBody>
      </p:sp>
      <p:pic>
        <p:nvPicPr>
          <p:cNvPr id="51206" name="Picture 6" descr="http://ww2.hdnux.com/photos/20/16/03/4251849/5/628x471.jpg"/>
          <p:cNvPicPr>
            <a:picLocks noChangeAspect="1" noChangeArrowheads="1"/>
          </p:cNvPicPr>
          <p:nvPr/>
        </p:nvPicPr>
        <p:blipFill>
          <a:blip r:embed="rId5" cstate="print"/>
          <a:srcRect/>
          <a:stretch>
            <a:fillRect/>
          </a:stretch>
        </p:blipFill>
        <p:spPr bwMode="auto">
          <a:xfrm>
            <a:off x="4714875" y="1571625"/>
            <a:ext cx="4143375" cy="314325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005CD2E4-0D57-4C3B-B0CA-F3139124B062}" type="datetime1">
              <a:rPr lang="el-GR"/>
              <a:pPr>
                <a:defRPr/>
              </a:pPr>
              <a:t>9/10/2014</a:t>
            </a:fld>
            <a:endParaRPr lang="el-GR"/>
          </a:p>
        </p:txBody>
      </p:sp>
      <p:sp>
        <p:nvSpPr>
          <p:cNvPr id="8" name="Slide Number Placeholder 7"/>
          <p:cNvSpPr>
            <a:spLocks noGrp="1"/>
          </p:cNvSpPr>
          <p:nvPr>
            <p:ph type="sldNum" sz="quarter" idx="12"/>
          </p:nvPr>
        </p:nvSpPr>
        <p:spPr/>
        <p:txBody>
          <a:bodyPr/>
          <a:lstStyle/>
          <a:p>
            <a:pPr>
              <a:defRPr/>
            </a:pPr>
            <a:fld id="{3EFC225A-FA6E-4FA7-B748-CC601D73AF5C}" type="slidenum">
              <a:rPr lang="el-GR" smtClean="0"/>
              <a:pPr>
                <a:defRPr/>
              </a:pPr>
              <a:t>42</a:t>
            </a:fld>
            <a:endParaRPr lang="el-GR"/>
          </a:p>
        </p:txBody>
      </p:sp>
      <p:sp>
        <p:nvSpPr>
          <p:cNvPr id="9" name="Footer Placeholder 8"/>
          <p:cNvSpPr>
            <a:spLocks noGrp="1"/>
          </p:cNvSpPr>
          <p:nvPr>
            <p:ph type="ftr" sz="quarter" idx="11"/>
          </p:nvPr>
        </p:nvSpPr>
        <p:spPr/>
        <p:txBody>
          <a:bodyPr/>
          <a:lstStyle/>
          <a:p>
            <a:pPr>
              <a:defRPr/>
            </a:pPr>
            <a:r>
              <a:rPr lang="en-US"/>
              <a:t>Cyprus-Russian Health and Wellness Forum</a:t>
            </a:r>
            <a:endParaRPr lang="el-GR"/>
          </a:p>
        </p:txBody>
      </p:sp>
      <p:sp>
        <p:nvSpPr>
          <p:cNvPr id="10" name="Content Placeholder 8"/>
          <p:cNvSpPr txBox="1">
            <a:spLocks/>
          </p:cNvSpPr>
          <p:nvPr/>
        </p:nvSpPr>
        <p:spPr bwMode="auto">
          <a:xfrm>
            <a:off x="214313" y="1571625"/>
            <a:ext cx="4500562" cy="5000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solidFill>
                  <a:schemeClr val="accent1"/>
                </a:solidFill>
                <a:effectLst>
                  <a:outerShdw blurRad="38100" dist="38100" dir="2700000" algn="tl">
                    <a:srgbClr val="000000">
                      <a:alpha val="43137"/>
                    </a:srgbClr>
                  </a:outerShdw>
                </a:effectLst>
                <a:latin typeface="+mn-lt"/>
              </a:rPr>
              <a:t>Source of Healthy Eating</a:t>
            </a:r>
            <a:endParaRPr lang="el-GR" sz="2000" b="1" dirty="0">
              <a:solidFill>
                <a:schemeClr val="accent1"/>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214422"/>
            <a:ext cx="8517632" cy="4572032"/>
          </a:xfrm>
        </p:spPr>
        <p:txBody>
          <a:bodyPr numCol="2">
            <a:normAutofit/>
          </a:bodyPr>
          <a:lstStyle/>
          <a:p>
            <a:pPr marL="173038" indent="-173038" eaLnBrk="1" fontAlgn="auto" hangingPunct="1">
              <a:spcAft>
                <a:spcPts val="0"/>
              </a:spcAft>
              <a:buFont typeface="Wingdings 3" pitchFamily="18" charset="2"/>
              <a:buNone/>
              <a:defRPr/>
            </a:pPr>
            <a:endParaRPr lang="en-GB" sz="200" dirty="0" smtClean="0"/>
          </a:p>
          <a:p>
            <a:pPr marL="173038" indent="-173038" eaLnBrk="1" fontAlgn="auto" hangingPunct="1">
              <a:spcAft>
                <a:spcPts val="0"/>
              </a:spcAft>
              <a:buFont typeface="Wingdings" pitchFamily="2" charset="2"/>
              <a:buChar char="Ø"/>
              <a:defRPr/>
            </a:pPr>
            <a:endParaRPr lang="en-GB" sz="1000" dirty="0" smtClean="0"/>
          </a:p>
          <a:p>
            <a:pPr marL="173038" indent="-173038" eaLnBrk="1" fontAlgn="auto" hangingPunct="1">
              <a:spcAft>
                <a:spcPts val="0"/>
              </a:spcAft>
              <a:buFont typeface="Wingdings" pitchFamily="2" charset="2"/>
              <a:buChar char="Ø"/>
              <a:defRPr/>
            </a:pPr>
            <a:endParaRPr lang="en-GB" sz="1000" dirty="0" smtClean="0"/>
          </a:p>
          <a:p>
            <a:pPr marL="173038" indent="-173038" eaLnBrk="1" fontAlgn="auto" hangingPunct="1">
              <a:spcAft>
                <a:spcPts val="0"/>
              </a:spcAft>
              <a:buFont typeface="Wingdings 3" pitchFamily="18" charset="2"/>
              <a:buNone/>
              <a:defRPr/>
            </a:pPr>
            <a:endParaRPr lang="en-GB" sz="1000" dirty="0" smtClean="0"/>
          </a:p>
          <a:p>
            <a:pPr marL="173038" indent="-173038" eaLnBrk="1" fontAlgn="auto" hangingPunct="1">
              <a:spcAft>
                <a:spcPts val="0"/>
              </a:spcAft>
              <a:buFont typeface="Wingdings" pitchFamily="2" charset="2"/>
              <a:buChar char="Ø"/>
              <a:defRPr/>
            </a:pPr>
            <a:r>
              <a:rPr lang="en-GB" sz="1600" dirty="0" smtClean="0"/>
              <a:t>Is a country with strong historic relations in medical science, being turned into a human philosophy.</a:t>
            </a:r>
          </a:p>
          <a:p>
            <a:pPr marL="173038" indent="-173038" eaLnBrk="1" fontAlgn="auto" hangingPunct="1">
              <a:spcAft>
                <a:spcPts val="0"/>
              </a:spcAft>
              <a:buFont typeface="Wingdings 3" pitchFamily="18" charset="2"/>
              <a:buNone/>
              <a:defRPr/>
            </a:pPr>
            <a:endParaRPr lang="en-GB" sz="1600" dirty="0" smtClean="0"/>
          </a:p>
          <a:p>
            <a:pPr marL="173038" indent="-173038" eaLnBrk="1" fontAlgn="auto" hangingPunct="1">
              <a:spcAft>
                <a:spcPts val="0"/>
              </a:spcAft>
              <a:buFont typeface="Wingdings" pitchFamily="2" charset="2"/>
              <a:buChar char="Ø"/>
              <a:defRPr/>
            </a:pPr>
            <a:r>
              <a:rPr lang="en-GB" sz="1600" dirty="0" smtClean="0"/>
              <a:t>So far, Doctors were trained in Universities and Medical Centres abroad, enabling them a high level of education and strong relationships with health professionals abroad.</a:t>
            </a:r>
          </a:p>
          <a:p>
            <a:pPr marL="173038" indent="-173038" eaLnBrk="1" fontAlgn="auto" hangingPunct="1">
              <a:spcAft>
                <a:spcPts val="0"/>
              </a:spcAft>
              <a:buFont typeface="Wingdings 3" pitchFamily="18" charset="2"/>
              <a:buNone/>
              <a:defRPr/>
            </a:pPr>
            <a:endParaRPr lang="en-GB" sz="1600" dirty="0" smtClean="0"/>
          </a:p>
          <a:p>
            <a:pPr marL="173038" indent="-173038" eaLnBrk="1" fontAlgn="auto" hangingPunct="1">
              <a:spcAft>
                <a:spcPts val="0"/>
              </a:spcAft>
              <a:buFont typeface="Wingdings" pitchFamily="2" charset="2"/>
              <a:buChar char="Ø"/>
              <a:defRPr/>
            </a:pPr>
            <a:r>
              <a:rPr lang="en-GB" sz="1600" dirty="0" smtClean="0"/>
              <a:t>A great number of well recognised health scientists and researchers, with tremendous contribution in medical sciences.</a:t>
            </a:r>
          </a:p>
          <a:p>
            <a:pPr marL="87313" indent="0" eaLnBrk="1" fontAlgn="auto" hangingPunct="1">
              <a:spcAft>
                <a:spcPts val="0"/>
              </a:spcAft>
              <a:buFont typeface="Wingdings 3"/>
              <a:buNone/>
              <a:defRPr/>
            </a:pPr>
            <a:endParaRPr lang="en-GB" sz="1600" dirty="0" smtClean="0"/>
          </a:p>
        </p:txBody>
      </p:sp>
      <p:pic>
        <p:nvPicPr>
          <p:cNvPr id="52227"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52228" name="Picture 2"/>
          <p:cNvPicPr>
            <a:picLocks noChangeAspect="1" noChangeArrowheads="1"/>
          </p:cNvPicPr>
          <p:nvPr/>
        </p:nvPicPr>
        <p:blipFill>
          <a:blip r:embed="rId4" cstate="print"/>
          <a:srcRect/>
          <a:stretch>
            <a:fillRect/>
          </a:stretch>
        </p:blipFill>
        <p:spPr bwMode="auto">
          <a:xfrm>
            <a:off x="5000625" y="1357313"/>
            <a:ext cx="3286125" cy="1857375"/>
          </a:xfrm>
          <a:prstGeom prst="rect">
            <a:avLst/>
          </a:prstGeom>
          <a:noFill/>
          <a:ln w="9525">
            <a:noFill/>
            <a:miter lim="800000"/>
            <a:headEnd/>
            <a:tailEnd/>
          </a:ln>
        </p:spPr>
      </p:pic>
      <p:pic>
        <p:nvPicPr>
          <p:cNvPr id="52229" name="Picture 3"/>
          <p:cNvPicPr>
            <a:picLocks noChangeAspect="1" noChangeArrowheads="1"/>
          </p:cNvPicPr>
          <p:nvPr/>
        </p:nvPicPr>
        <p:blipFill>
          <a:blip r:embed="rId5" cstate="print"/>
          <a:srcRect/>
          <a:stretch>
            <a:fillRect/>
          </a:stretch>
        </p:blipFill>
        <p:spPr bwMode="auto">
          <a:xfrm>
            <a:off x="5000625" y="3643313"/>
            <a:ext cx="3286125" cy="1928812"/>
          </a:xfrm>
          <a:prstGeom prst="rect">
            <a:avLst/>
          </a:prstGeom>
          <a:noFill/>
          <a:ln w="9525">
            <a:noFill/>
            <a:miter lim="800000"/>
            <a:headEnd/>
            <a:tailEnd/>
          </a:ln>
        </p:spPr>
      </p:pic>
      <p:pic>
        <p:nvPicPr>
          <p:cNvPr id="52230" name="Picture 6"/>
          <p:cNvPicPr>
            <a:picLocks noChangeAspect="1" noChangeArrowheads="1"/>
          </p:cNvPicPr>
          <p:nvPr/>
        </p:nvPicPr>
        <p:blipFill>
          <a:blip r:embed="rId6" cstate="print"/>
          <a:srcRect/>
          <a:stretch>
            <a:fillRect/>
          </a:stretch>
        </p:blipFill>
        <p:spPr bwMode="auto">
          <a:xfrm>
            <a:off x="7929563" y="0"/>
            <a:ext cx="762000" cy="771525"/>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70820CDA-F9E2-4C12-BECD-A3BDFF9A4FAD}" type="datetime1">
              <a:rPr lang="el-GR"/>
              <a:pPr>
                <a:defRPr/>
              </a:pPr>
              <a:t>9/10/2014</a:t>
            </a:fld>
            <a:endParaRPr lang="el-GR"/>
          </a:p>
        </p:txBody>
      </p:sp>
      <p:sp>
        <p:nvSpPr>
          <p:cNvPr id="8" name="Slide Number Placeholder 7"/>
          <p:cNvSpPr>
            <a:spLocks noGrp="1"/>
          </p:cNvSpPr>
          <p:nvPr>
            <p:ph type="sldNum" sz="quarter" idx="12"/>
          </p:nvPr>
        </p:nvSpPr>
        <p:spPr/>
        <p:txBody>
          <a:bodyPr/>
          <a:lstStyle/>
          <a:p>
            <a:pPr>
              <a:defRPr/>
            </a:pPr>
            <a:fld id="{EFD33218-0CE4-4ED9-8C88-0F2D33CB7C3B}" type="slidenum">
              <a:rPr lang="el-GR" smtClean="0"/>
              <a:pPr>
                <a:defRPr/>
              </a:pPr>
              <a:t>43</a:t>
            </a:fld>
            <a:endParaRPr lang="el-GR"/>
          </a:p>
        </p:txBody>
      </p:sp>
      <p:sp>
        <p:nvSpPr>
          <p:cNvPr id="9" name="Footer Placeholder 8"/>
          <p:cNvSpPr>
            <a:spLocks noGrp="1"/>
          </p:cNvSpPr>
          <p:nvPr>
            <p:ph type="ftr" sz="quarter" idx="11"/>
          </p:nvPr>
        </p:nvSpPr>
        <p:spPr/>
        <p:txBody>
          <a:bodyPr/>
          <a:lstStyle/>
          <a:p>
            <a:pPr>
              <a:defRPr/>
            </a:pPr>
            <a:r>
              <a:rPr lang="en-US"/>
              <a:t>Cyprus-Russian Health and Wellness Forum</a:t>
            </a:r>
            <a:endParaRPr lang="el-GR"/>
          </a:p>
        </p:txBody>
      </p:sp>
      <p:sp>
        <p:nvSpPr>
          <p:cNvPr id="10" name="Content Placeholder 8"/>
          <p:cNvSpPr txBox="1">
            <a:spLocks/>
          </p:cNvSpPr>
          <p:nvPr/>
        </p:nvSpPr>
        <p:spPr bwMode="auto">
          <a:xfrm>
            <a:off x="214313" y="1357313"/>
            <a:ext cx="4500562" cy="500062"/>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effectLst>
                  <a:outerShdw blurRad="38100" dist="38100" dir="2700000" algn="tl">
                    <a:srgbClr val="000000">
                      <a:alpha val="43137"/>
                    </a:srgbClr>
                  </a:outerShdw>
                </a:effectLst>
                <a:latin typeface="+mn-lt"/>
              </a:rPr>
              <a:t>Advanced Medical Science </a:t>
            </a: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229600" cy="5095468"/>
          </a:xfrm>
        </p:spPr>
        <p:txBody>
          <a:bodyPr numCol="2">
            <a:noAutofit/>
          </a:bodyPr>
          <a:lstStyle/>
          <a:p>
            <a:pPr marL="365760" indent="-256032" eaLnBrk="1" fontAlgn="auto" hangingPunct="1">
              <a:spcAft>
                <a:spcPts val="0"/>
              </a:spcAft>
              <a:buFont typeface="Wingdings 3"/>
              <a:buChar char=""/>
              <a:defRPr/>
            </a:pPr>
            <a:endParaRPr lang="en-GB" sz="2000" dirty="0" smtClean="0"/>
          </a:p>
          <a:p>
            <a:pPr marL="365760" indent="-256032" eaLnBrk="1" fontAlgn="auto" hangingPunct="1">
              <a:spcAft>
                <a:spcPts val="0"/>
              </a:spcAft>
              <a:buFont typeface="Wingdings 3" pitchFamily="18" charset="2"/>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pitchFamily="2" charset="2"/>
              <a:buChar char="Ø"/>
              <a:defRPr/>
            </a:pPr>
            <a:r>
              <a:rPr lang="en-GB" sz="1600" dirty="0" smtClean="0"/>
              <a:t>Is a “value for Money” destination, with relatively low cost of provided healthcare services in combination with their high quality.</a:t>
            </a:r>
          </a:p>
          <a:p>
            <a:pPr marL="365760" indent="-256032" eaLnBrk="1" fontAlgn="auto" hangingPunct="1">
              <a:spcAft>
                <a:spcPts val="0"/>
              </a:spcAft>
              <a:buFont typeface="Wingdings 3" pitchFamily="18" charset="2"/>
              <a:buNone/>
              <a:defRPr/>
            </a:pPr>
            <a:endParaRPr lang="en-GB" sz="1000" dirty="0" smtClean="0"/>
          </a:p>
          <a:p>
            <a:pPr marL="365760" indent="-256032" eaLnBrk="1" fontAlgn="auto" hangingPunct="1">
              <a:spcAft>
                <a:spcPts val="0"/>
              </a:spcAft>
              <a:buFont typeface="Wingdings" pitchFamily="2" charset="2"/>
              <a:buChar char="Ø"/>
              <a:defRPr/>
            </a:pPr>
            <a:r>
              <a:rPr lang="en-GB" sz="1600" dirty="0" smtClean="0"/>
              <a:t>Existence of Centres of International Excellence and Centres of Reference, e.g. the Cyprus Institute of Neurology and Genetics</a:t>
            </a:r>
          </a:p>
          <a:p>
            <a:pPr marL="365760" indent="-256032" eaLnBrk="1" fontAlgn="auto" hangingPunct="1">
              <a:spcAft>
                <a:spcPts val="0"/>
              </a:spcAft>
              <a:buFont typeface="Wingdings 3" pitchFamily="18" charset="2"/>
              <a:buNone/>
              <a:defRPr/>
            </a:pPr>
            <a:endParaRPr lang="en-GB" sz="1000" dirty="0" smtClean="0"/>
          </a:p>
          <a:p>
            <a:pPr marL="365760" indent="-256032" eaLnBrk="1" fontAlgn="auto" hangingPunct="1">
              <a:spcAft>
                <a:spcPts val="0"/>
              </a:spcAft>
              <a:buFont typeface="Wingdings" pitchFamily="2" charset="2"/>
              <a:buChar char="Ø"/>
              <a:defRPr/>
            </a:pPr>
            <a:r>
              <a:rPr lang="en-GB" sz="1600" dirty="0" smtClean="0"/>
              <a:t>Improved healthcare facilities and medical equipment.</a:t>
            </a:r>
          </a:p>
          <a:p>
            <a:pPr marL="365760" indent="-256032" eaLnBrk="1" fontAlgn="auto" hangingPunct="1">
              <a:spcAft>
                <a:spcPts val="0"/>
              </a:spcAft>
              <a:buFont typeface="Wingdings 3" pitchFamily="18" charset="2"/>
              <a:buNone/>
              <a:defRPr/>
            </a:pPr>
            <a:endParaRPr lang="en-GB" sz="1000" dirty="0" smtClean="0"/>
          </a:p>
          <a:p>
            <a:pPr marL="365760" indent="-256032" eaLnBrk="1" fontAlgn="auto" hangingPunct="1">
              <a:spcAft>
                <a:spcPts val="0"/>
              </a:spcAft>
              <a:buFont typeface="Wingdings" pitchFamily="2" charset="2"/>
              <a:buChar char="Ø"/>
              <a:defRPr/>
            </a:pPr>
            <a:r>
              <a:rPr lang="en-US" sz="1600" dirty="0" smtClean="0"/>
              <a:t>Quicker access to the necessary treatment.</a:t>
            </a:r>
            <a:endParaRPr lang="en-GB" sz="1600" dirty="0" smtClean="0"/>
          </a:p>
          <a:p>
            <a:pPr marL="365760" indent="-256032" eaLnBrk="1" fontAlgn="auto" hangingPunct="1">
              <a:spcAft>
                <a:spcPts val="0"/>
              </a:spcAft>
              <a:buFont typeface="Wingdings 3" pitchFamily="18" charset="2"/>
              <a:buNone/>
              <a:defRPr/>
            </a:pPr>
            <a:endParaRPr lang="en-US" sz="800" dirty="0" smtClean="0"/>
          </a:p>
          <a:p>
            <a:pPr marL="365760" indent="-256032" eaLnBrk="1" fontAlgn="auto" hangingPunct="1">
              <a:spcAft>
                <a:spcPts val="0"/>
              </a:spcAft>
              <a:buFont typeface="Wingdings 3" pitchFamily="18" charset="2"/>
              <a:buNone/>
              <a:defRPr/>
            </a:pPr>
            <a:endParaRPr lang="en-GB" sz="18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Char char=""/>
              <a:defRPr/>
            </a:pPr>
            <a:endParaRPr lang="en-GB" sz="2000" dirty="0" smtClean="0"/>
          </a:p>
          <a:p>
            <a:pPr marL="365760" indent="-256032" eaLnBrk="1" fontAlgn="auto" hangingPunct="1">
              <a:spcAft>
                <a:spcPts val="0"/>
              </a:spcAft>
              <a:buFont typeface="Wingdings 3"/>
              <a:buChar char=""/>
              <a:defRPr/>
            </a:pPr>
            <a:endParaRPr lang="el-GR" sz="2000" dirty="0" smtClean="0"/>
          </a:p>
          <a:p>
            <a:pPr marL="365760" indent="-256032" eaLnBrk="1" fontAlgn="auto" hangingPunct="1">
              <a:spcAft>
                <a:spcPts val="0"/>
              </a:spcAft>
              <a:buFont typeface="Wingdings 3"/>
              <a:buChar char=""/>
              <a:defRPr/>
            </a:pPr>
            <a:endParaRPr lang="en-GB" sz="2000" dirty="0" smtClean="0"/>
          </a:p>
          <a:p>
            <a:pPr marL="365760" indent="-256032" eaLnBrk="1" fontAlgn="auto" hangingPunct="1">
              <a:spcAft>
                <a:spcPts val="0"/>
              </a:spcAft>
              <a:buFont typeface="Wingdings 3"/>
              <a:buChar char=""/>
              <a:defRPr/>
            </a:pPr>
            <a:endParaRPr lang="el-GR" sz="2000" dirty="0"/>
          </a:p>
        </p:txBody>
      </p:sp>
      <p:pic>
        <p:nvPicPr>
          <p:cNvPr id="53251"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53252" name="Picture 1"/>
          <p:cNvPicPr>
            <a:picLocks noChangeAspect="1" noChangeArrowheads="1"/>
          </p:cNvPicPr>
          <p:nvPr/>
        </p:nvPicPr>
        <p:blipFill>
          <a:blip r:embed="rId4" cstate="print"/>
          <a:srcRect/>
          <a:stretch>
            <a:fillRect/>
          </a:stretch>
        </p:blipFill>
        <p:spPr bwMode="auto">
          <a:xfrm>
            <a:off x="285750" y="1643063"/>
            <a:ext cx="3857625" cy="3357562"/>
          </a:xfrm>
          <a:prstGeom prst="rect">
            <a:avLst/>
          </a:prstGeom>
          <a:noFill/>
          <a:ln w="9525">
            <a:noFill/>
            <a:miter lim="800000"/>
            <a:headEnd/>
            <a:tailEnd/>
          </a:ln>
        </p:spPr>
      </p:pic>
      <p:pic>
        <p:nvPicPr>
          <p:cNvPr id="53253" name="Picture 6"/>
          <p:cNvPicPr>
            <a:picLocks noChangeAspect="1" noChangeArrowheads="1"/>
          </p:cNvPicPr>
          <p:nvPr/>
        </p:nvPicPr>
        <p:blipFill>
          <a:blip r:embed="rId5" cstate="print"/>
          <a:srcRect/>
          <a:stretch>
            <a:fillRect/>
          </a:stretch>
        </p:blipFill>
        <p:spPr bwMode="auto">
          <a:xfrm>
            <a:off x="7929563" y="0"/>
            <a:ext cx="762000" cy="77152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BD0370BD-71FE-4051-A439-A8672C5550D0}"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B42DB3F5-87A2-4FE4-8C6F-436AE45A38FA}" type="slidenum">
              <a:rPr lang="el-GR" smtClean="0"/>
              <a:pPr>
                <a:defRPr/>
              </a:pPr>
              <a:t>44</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9" name="Content Placeholder 8"/>
          <p:cNvSpPr txBox="1">
            <a:spLocks/>
          </p:cNvSpPr>
          <p:nvPr/>
        </p:nvSpPr>
        <p:spPr bwMode="auto">
          <a:xfrm>
            <a:off x="0" y="1000125"/>
            <a:ext cx="8643938" cy="5000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sz="2000" b="1" dirty="0">
                <a:effectLst>
                  <a:outerShdw blurRad="38100" dist="38100" dir="2700000" algn="tl">
                    <a:srgbClr val="000000">
                      <a:alpha val="43137"/>
                    </a:srgbClr>
                  </a:outerShdw>
                </a:effectLst>
                <a:latin typeface="+mn-lt"/>
              </a:rPr>
              <a:t>Negative relation “Cost - Quality”</a:t>
            </a:r>
            <a:endParaRPr lang="el-GR" sz="2000" b="1"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sz="3200" dirty="0" smtClean="0"/>
              <a:t>F. Cyprus:</a:t>
            </a:r>
            <a:br>
              <a:rPr lang="en-US" sz="3200" dirty="0" smtClean="0"/>
            </a:br>
            <a:r>
              <a:rPr lang="en-US" sz="3200" dirty="0" smtClean="0"/>
              <a:t>Prospects and Opportunities for Medical Investments</a:t>
            </a:r>
            <a:endParaRPr lang="el-GR" sz="3200" dirty="0"/>
          </a:p>
        </p:txBody>
      </p:sp>
      <p:sp>
        <p:nvSpPr>
          <p:cNvPr id="54275" name="Subtitle 4"/>
          <p:cNvSpPr>
            <a:spLocks noGrp="1"/>
          </p:cNvSpPr>
          <p:nvPr>
            <p:ph type="subTitle" idx="1"/>
          </p:nvPr>
        </p:nvSpPr>
        <p:spPr>
          <a:xfrm>
            <a:off x="685800" y="3611563"/>
            <a:ext cx="7772400" cy="1200150"/>
          </a:xfrm>
        </p:spPr>
        <p:txBody>
          <a:bodyPr/>
          <a:lstStyle/>
          <a:p>
            <a:pPr marR="0" eaLnBrk="1" hangingPunct="1"/>
            <a:endParaRPr lang="el-GR" smtClean="0"/>
          </a:p>
        </p:txBody>
      </p:sp>
      <p:pic>
        <p:nvPicPr>
          <p:cNvPr id="54276"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54277"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Autofit/>
          </a:bodyPr>
          <a:lstStyle/>
          <a:p>
            <a:pPr marL="365760" indent="-256032" eaLnBrk="1" fontAlgn="auto" hangingPunct="1">
              <a:spcAft>
                <a:spcPts val="0"/>
              </a:spcAft>
              <a:buFont typeface="Wingdings 3" pitchFamily="18" charset="2"/>
              <a:buNone/>
              <a:defRPr/>
            </a:pPr>
            <a:endParaRPr lang="en-GB" sz="2000" b="1"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Char char=""/>
              <a:defRPr/>
            </a:pPr>
            <a:endParaRPr lang="en-GB" sz="2000" dirty="0" smtClean="0"/>
          </a:p>
          <a:p>
            <a:pPr marL="365760" indent="-256032" eaLnBrk="1" fontAlgn="auto" hangingPunct="1">
              <a:spcAft>
                <a:spcPts val="0"/>
              </a:spcAft>
              <a:buFont typeface="Wingdings 3"/>
              <a:buChar char=""/>
              <a:defRPr/>
            </a:pPr>
            <a:endParaRPr lang="el-GR" sz="2000" dirty="0" smtClean="0"/>
          </a:p>
          <a:p>
            <a:pPr marL="365760" indent="-256032" eaLnBrk="1" fontAlgn="auto" hangingPunct="1">
              <a:spcAft>
                <a:spcPts val="0"/>
              </a:spcAft>
              <a:buFont typeface="Wingdings 3"/>
              <a:buChar char=""/>
              <a:defRPr/>
            </a:pPr>
            <a:endParaRPr lang="en-GB" sz="2000" dirty="0" smtClean="0"/>
          </a:p>
          <a:p>
            <a:pPr marL="365760" indent="-256032" eaLnBrk="1" fontAlgn="auto" hangingPunct="1">
              <a:spcAft>
                <a:spcPts val="0"/>
              </a:spcAft>
              <a:buFont typeface="Wingdings 3"/>
              <a:buChar char=""/>
              <a:defRPr/>
            </a:pPr>
            <a:endParaRPr lang="el-GR" sz="2000" dirty="0"/>
          </a:p>
        </p:txBody>
      </p:sp>
      <p:sp>
        <p:nvSpPr>
          <p:cNvPr id="6" name="Date Placeholder 5"/>
          <p:cNvSpPr>
            <a:spLocks noGrp="1"/>
          </p:cNvSpPr>
          <p:nvPr>
            <p:ph type="dt" sz="quarter" idx="10"/>
          </p:nvPr>
        </p:nvSpPr>
        <p:spPr/>
        <p:txBody>
          <a:bodyPr/>
          <a:lstStyle/>
          <a:p>
            <a:pPr>
              <a:defRPr/>
            </a:pPr>
            <a:fld id="{BD0370BD-71FE-4051-A439-A8672C5550D0}" type="datetime1">
              <a:rPr lang="el-GR"/>
              <a:pPr>
                <a:defRPr/>
              </a:pPr>
              <a:t>9/10/2014</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7" name="Slide Number Placeholder 6"/>
          <p:cNvSpPr>
            <a:spLocks noGrp="1"/>
          </p:cNvSpPr>
          <p:nvPr>
            <p:ph type="sldNum" sz="quarter" idx="12"/>
          </p:nvPr>
        </p:nvSpPr>
        <p:spPr/>
        <p:txBody>
          <a:bodyPr/>
          <a:lstStyle/>
          <a:p>
            <a:pPr>
              <a:defRPr/>
            </a:pPr>
            <a:fld id="{E1516F0B-5329-424B-9275-7E3B983F1387}" type="slidenum">
              <a:rPr lang="el-GR" smtClean="0"/>
              <a:pPr>
                <a:defRPr/>
              </a:pPr>
              <a:t>46</a:t>
            </a:fld>
            <a:endParaRPr lang="el-GR"/>
          </a:p>
        </p:txBody>
      </p:sp>
      <p:pic>
        <p:nvPicPr>
          <p:cNvPr id="55302"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1071563"/>
          </a:xfrm>
          <a:prstGeom prst="rect">
            <a:avLst/>
          </a:prstGeom>
          <a:noFill/>
          <a:ln w="9525">
            <a:noFill/>
            <a:miter lim="800000"/>
            <a:headEnd/>
            <a:tailEnd/>
          </a:ln>
        </p:spPr>
      </p:pic>
      <p:pic>
        <p:nvPicPr>
          <p:cNvPr id="55303" name="Picture 6"/>
          <p:cNvPicPr>
            <a:picLocks noChangeAspect="1" noChangeArrowheads="1"/>
          </p:cNvPicPr>
          <p:nvPr/>
        </p:nvPicPr>
        <p:blipFill>
          <a:blip r:embed="rId4" cstate="print"/>
          <a:srcRect/>
          <a:stretch>
            <a:fillRect/>
          </a:stretch>
        </p:blipFill>
        <p:spPr bwMode="auto">
          <a:xfrm>
            <a:off x="7929563" y="214313"/>
            <a:ext cx="762000" cy="771525"/>
          </a:xfrm>
          <a:prstGeom prst="rect">
            <a:avLst/>
          </a:prstGeom>
          <a:noFill/>
          <a:ln w="9525">
            <a:noFill/>
            <a:miter lim="800000"/>
            <a:headEnd/>
            <a:tailEnd/>
          </a:ln>
        </p:spPr>
      </p:pic>
      <p:sp>
        <p:nvSpPr>
          <p:cNvPr id="9" name="Content Placeholder 8"/>
          <p:cNvSpPr txBox="1">
            <a:spLocks/>
          </p:cNvSpPr>
          <p:nvPr/>
        </p:nvSpPr>
        <p:spPr bwMode="auto">
          <a:xfrm>
            <a:off x="0" y="1000125"/>
            <a:ext cx="8643938" cy="5000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
        <p:nvSpPr>
          <p:cNvPr id="13" name="Rectangle 12"/>
          <p:cNvSpPr/>
          <p:nvPr/>
        </p:nvSpPr>
        <p:spPr>
          <a:xfrm>
            <a:off x="500063" y="1428750"/>
            <a:ext cx="8001000" cy="6832640"/>
          </a:xfrm>
          <a:prstGeom prst="rect">
            <a:avLst/>
          </a:prstGeom>
        </p:spPr>
        <p:txBody>
          <a:bodyPr>
            <a:spAutoFit/>
          </a:bodyPr>
          <a:lstStyle/>
          <a:p>
            <a:pPr marL="365125" indent="-255588">
              <a:defRPr/>
            </a:pPr>
            <a:r>
              <a:rPr lang="en-GB" sz="2400" b="1" dirty="0">
                <a:solidFill>
                  <a:schemeClr val="accent1"/>
                </a:solidFill>
                <a:effectLst>
                  <a:outerShdw blurRad="38100" dist="38100" dir="2700000" algn="tl">
                    <a:srgbClr val="C0C0C0"/>
                  </a:outerShdw>
                </a:effectLst>
                <a:latin typeface="+mj-lt"/>
              </a:rPr>
              <a:t>The investment environment</a:t>
            </a:r>
          </a:p>
          <a:p>
            <a:pPr marL="365125" indent="-255588">
              <a:defRPr/>
            </a:pPr>
            <a:endParaRPr lang="en-GB" sz="1000" dirty="0">
              <a:latin typeface="+mj-lt"/>
            </a:endParaRPr>
          </a:p>
          <a:p>
            <a:pPr marL="365125" indent="-255588">
              <a:buFont typeface="Wingdings" pitchFamily="2" charset="2"/>
              <a:buChar char="Ø"/>
              <a:defRPr/>
            </a:pPr>
            <a:r>
              <a:rPr lang="en-GB" sz="2000" b="1" dirty="0">
                <a:solidFill>
                  <a:schemeClr val="accent1"/>
                </a:solidFill>
                <a:effectLst>
                  <a:outerShdw blurRad="38100" dist="38100" dir="2700000" algn="tl">
                    <a:srgbClr val="C0C0C0"/>
                  </a:outerShdw>
                </a:effectLst>
                <a:latin typeface="+mj-lt"/>
              </a:rPr>
              <a:t>Governmental Policy </a:t>
            </a:r>
            <a:r>
              <a:rPr lang="en-GB" sz="2000" dirty="0">
                <a:latin typeface="+mj-lt"/>
              </a:rPr>
              <a:t>: </a:t>
            </a:r>
            <a:endParaRPr lang="en-GB" sz="2000" dirty="0" smtClean="0">
              <a:latin typeface="+mj-lt"/>
            </a:endParaRPr>
          </a:p>
          <a:p>
            <a:pPr marL="365125" indent="-255588">
              <a:defRPr/>
            </a:pPr>
            <a:endParaRPr lang="en-GB" sz="1000" dirty="0">
              <a:latin typeface="+mj-lt"/>
            </a:endParaRPr>
          </a:p>
          <a:p>
            <a:pPr marL="808038">
              <a:buFont typeface="Wingdings" pitchFamily="2" charset="2"/>
              <a:buChar char="ü"/>
              <a:defRPr/>
            </a:pPr>
            <a:r>
              <a:rPr lang="en-GB" sz="2000" dirty="0">
                <a:latin typeface="+mj-lt"/>
              </a:rPr>
              <a:t> Measures taken to enhance Cyprus competitiveness, </a:t>
            </a:r>
          </a:p>
          <a:p>
            <a:pPr marL="990600" indent="-182563">
              <a:buFont typeface="Wingdings" pitchFamily="2" charset="2"/>
              <a:buChar char="ü"/>
              <a:defRPr/>
            </a:pPr>
            <a:r>
              <a:rPr lang="en-GB" sz="2000" dirty="0" smtClean="0">
                <a:latin typeface="+mj-lt"/>
              </a:rPr>
              <a:t> Measures </a:t>
            </a:r>
            <a:r>
              <a:rPr lang="en-GB" sz="2000" dirty="0">
                <a:latin typeface="+mj-lt"/>
              </a:rPr>
              <a:t>for promoting investments in Cyprus, </a:t>
            </a:r>
            <a:r>
              <a:rPr lang="en-GB" sz="2000" dirty="0" smtClean="0">
                <a:latin typeface="+mj-lt"/>
              </a:rPr>
              <a:t> including </a:t>
            </a:r>
            <a:r>
              <a:rPr lang="en-GB" sz="2000" dirty="0">
                <a:latin typeface="+mj-lt"/>
              </a:rPr>
              <a:t>the  healthcare </a:t>
            </a:r>
            <a:r>
              <a:rPr lang="en-GB" sz="2000" dirty="0" smtClean="0">
                <a:latin typeface="+mj-lt"/>
              </a:rPr>
              <a:t>sector </a:t>
            </a:r>
            <a:r>
              <a:rPr lang="en-GB" sz="1400" dirty="0" smtClean="0">
                <a:latin typeface="+mj-lt"/>
              </a:rPr>
              <a:t>(Council of Ministers Decision for the issue of Cypriot Citizenship in case of </a:t>
            </a:r>
            <a:r>
              <a:rPr lang="en-US" sz="1400" dirty="0" smtClean="0">
                <a:latin typeface="+mj-lt"/>
              </a:rPr>
              <a:t>investment of at least € 5,0 million for the purchase or construction of buildings or for the construction of other land development projects and the issue of Permanent Immigration Permit when purchasing a property at least </a:t>
            </a:r>
            <a:r>
              <a:rPr lang="en-US" sz="1200" dirty="0" smtClean="0"/>
              <a:t>€ 300,000). </a:t>
            </a:r>
            <a:r>
              <a:rPr lang="en-GB" sz="1200" dirty="0">
                <a:latin typeface="+mj-lt"/>
              </a:rPr>
              <a:t/>
            </a:r>
            <a:br>
              <a:rPr lang="en-GB" sz="1200" dirty="0">
                <a:latin typeface="+mj-lt"/>
              </a:rPr>
            </a:br>
            <a:endParaRPr lang="en-GB" sz="1200" dirty="0">
              <a:latin typeface="+mj-lt"/>
            </a:endParaRPr>
          </a:p>
          <a:p>
            <a:pPr marL="365125" indent="-255588">
              <a:buFont typeface="Wingdings" pitchFamily="2" charset="2"/>
              <a:buChar char="Ø"/>
              <a:defRPr/>
            </a:pPr>
            <a:r>
              <a:rPr lang="en-GB" sz="2000" b="1" dirty="0">
                <a:solidFill>
                  <a:schemeClr val="accent1"/>
                </a:solidFill>
                <a:effectLst>
                  <a:outerShdw blurRad="38100" dist="38100" dir="2700000" algn="tl">
                    <a:srgbClr val="C0C0C0"/>
                  </a:outerShdw>
                </a:effectLst>
                <a:latin typeface="+mj-lt"/>
              </a:rPr>
              <a:t>Legal Framework </a:t>
            </a:r>
            <a:r>
              <a:rPr lang="en-GB" sz="2000" dirty="0">
                <a:latin typeface="+mj-lt"/>
              </a:rPr>
              <a:t>(equitable and fair treatment to foreign investors).</a:t>
            </a:r>
          </a:p>
          <a:p>
            <a:pPr marL="365125" indent="-255588">
              <a:defRPr/>
            </a:pPr>
            <a:endParaRPr lang="en-GB" sz="2000" dirty="0">
              <a:latin typeface="+mj-lt"/>
            </a:endParaRPr>
          </a:p>
          <a:p>
            <a:pPr marL="365125" indent="-255588">
              <a:buFont typeface="Wingdings" pitchFamily="2" charset="2"/>
              <a:buChar char="Ø"/>
              <a:defRPr/>
            </a:pPr>
            <a:r>
              <a:rPr lang="en-GB" sz="2000" b="1" dirty="0">
                <a:solidFill>
                  <a:schemeClr val="accent1"/>
                </a:solidFill>
                <a:effectLst>
                  <a:outerShdw blurRad="38100" dist="38100" dir="2700000" algn="tl">
                    <a:srgbClr val="C0C0C0"/>
                  </a:outerShdw>
                </a:effectLst>
                <a:latin typeface="+mj-lt"/>
              </a:rPr>
              <a:t>Taxation </a:t>
            </a:r>
            <a:r>
              <a:rPr lang="en-GB" sz="2000" dirty="0">
                <a:latin typeface="+mj-lt"/>
              </a:rPr>
              <a:t>(offering a range of alternative tax advantages to foreign companies conducting business on the island</a:t>
            </a:r>
            <a:r>
              <a:rPr lang="en-US" sz="2000" dirty="0">
                <a:latin typeface="+mj-lt"/>
              </a:rPr>
              <a:t>)</a:t>
            </a:r>
            <a:endParaRPr lang="en-GB" sz="2000" dirty="0">
              <a:latin typeface="+mj-lt"/>
            </a:endParaRPr>
          </a:p>
          <a:p>
            <a:pPr marL="365125" indent="-255588">
              <a:buFont typeface="Wingdings" pitchFamily="2" charset="2"/>
              <a:buChar char="Ø"/>
              <a:defRPr/>
            </a:pPr>
            <a:endParaRPr lang="en-GB" sz="2000" b="1" dirty="0">
              <a:effectLst>
                <a:outerShdw blurRad="38100" dist="38100" dir="2700000" algn="tl">
                  <a:srgbClr val="C0C0C0"/>
                </a:outerShdw>
              </a:effectLst>
              <a:latin typeface="+mj-lt"/>
            </a:endParaRPr>
          </a:p>
          <a:p>
            <a:pPr marL="365125" indent="-255588">
              <a:buFont typeface="Wingdings" pitchFamily="2" charset="2"/>
              <a:buChar char="Ø"/>
              <a:defRPr/>
            </a:pPr>
            <a:endParaRPr lang="en-GB" sz="2000" b="1" dirty="0">
              <a:effectLst>
                <a:outerShdw blurRad="38100" dist="38100" dir="2700000" algn="tl">
                  <a:srgbClr val="C0C0C0"/>
                </a:outerShdw>
              </a:effectLst>
              <a:latin typeface="Arial" charset="0"/>
            </a:endParaRPr>
          </a:p>
          <a:p>
            <a:pPr marL="365125" indent="-255588">
              <a:defRPr/>
            </a:pPr>
            <a:endParaRPr lang="en-GB" sz="2000" b="1" dirty="0">
              <a:effectLst>
                <a:outerShdw blurRad="38100" dist="38100" dir="2700000" algn="tl">
                  <a:srgbClr val="C0C0C0"/>
                </a:outerShdw>
              </a:effectLst>
              <a:latin typeface="Arial" charset="0"/>
            </a:endParaRPr>
          </a:p>
          <a:p>
            <a:pPr marL="365125" indent="-255588">
              <a:defRPr/>
            </a:pPr>
            <a:endParaRPr lang="en-GB" sz="2000" b="1" dirty="0">
              <a:latin typeface="Arial" charset="0"/>
            </a:endParaRPr>
          </a:p>
          <a:p>
            <a:pPr marL="365125" indent="-255588">
              <a:buFont typeface="Wingdings" pitchFamily="2" charset="2"/>
              <a:buChar char="Ø"/>
              <a:defRPr/>
            </a:pPr>
            <a:endParaRPr lang="en-GB" sz="2000" b="1" dirty="0">
              <a:latin typeface="Arial" charset="0"/>
            </a:endParaRPr>
          </a:p>
          <a:p>
            <a:pPr marL="365125" indent="-255588">
              <a:buFont typeface="Wingdings" pitchFamily="2" charset="2"/>
              <a:buChar char="Ø"/>
              <a:defRPr/>
            </a:pPr>
            <a:endParaRPr lang="en-GB" b="1" dirty="0">
              <a:latin typeface="Arial" charset="0"/>
            </a:endParaRPr>
          </a:p>
          <a:p>
            <a:pPr marL="365125" indent="-255588">
              <a:buFont typeface="Wingdings" pitchFamily="2" charset="2"/>
              <a:buChar char="Ø"/>
              <a:defRPr/>
            </a:pPr>
            <a:endParaRPr lang="en-GB" b="1" dirty="0">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Autofit/>
          </a:bodyPr>
          <a:lstStyle/>
          <a:p>
            <a:pPr marL="365760" indent="-256032" eaLnBrk="1" fontAlgn="auto" hangingPunct="1">
              <a:spcAft>
                <a:spcPts val="0"/>
              </a:spcAft>
              <a:buFont typeface="Wingdings 3" pitchFamily="18" charset="2"/>
              <a:buNone/>
              <a:defRPr/>
            </a:pPr>
            <a:endParaRPr lang="en-GB" sz="2000" b="1"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pitchFamily="2" charset="2"/>
              <a:buChar char="Ø"/>
              <a:defRPr/>
            </a:pPr>
            <a:endParaRPr lang="en-GB" sz="18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None/>
              <a:defRPr/>
            </a:pPr>
            <a:endParaRPr lang="en-GB" sz="2000" dirty="0" smtClean="0"/>
          </a:p>
          <a:p>
            <a:pPr marL="365760" indent="-256032" eaLnBrk="1" fontAlgn="auto" hangingPunct="1">
              <a:spcAft>
                <a:spcPts val="0"/>
              </a:spcAft>
              <a:buFont typeface="Wingdings 3"/>
              <a:buChar char=""/>
              <a:defRPr/>
            </a:pPr>
            <a:endParaRPr lang="en-GB" sz="2000" dirty="0" smtClean="0"/>
          </a:p>
          <a:p>
            <a:pPr marL="365760" indent="-256032" eaLnBrk="1" fontAlgn="auto" hangingPunct="1">
              <a:spcAft>
                <a:spcPts val="0"/>
              </a:spcAft>
              <a:buFont typeface="Wingdings 3"/>
              <a:buChar char=""/>
              <a:defRPr/>
            </a:pPr>
            <a:endParaRPr lang="el-GR" sz="2000" dirty="0" smtClean="0"/>
          </a:p>
          <a:p>
            <a:pPr marL="365760" indent="-256032" eaLnBrk="1" fontAlgn="auto" hangingPunct="1">
              <a:spcAft>
                <a:spcPts val="0"/>
              </a:spcAft>
              <a:buFont typeface="Wingdings 3"/>
              <a:buChar char=""/>
              <a:defRPr/>
            </a:pPr>
            <a:endParaRPr lang="en-GB" sz="2000" dirty="0" smtClean="0"/>
          </a:p>
          <a:p>
            <a:pPr marL="365760" indent="-256032" eaLnBrk="1" fontAlgn="auto" hangingPunct="1">
              <a:spcAft>
                <a:spcPts val="0"/>
              </a:spcAft>
              <a:buFont typeface="Wingdings 3"/>
              <a:buChar char=""/>
              <a:defRPr/>
            </a:pPr>
            <a:endParaRPr lang="el-GR" sz="2000" dirty="0"/>
          </a:p>
        </p:txBody>
      </p:sp>
      <p:sp>
        <p:nvSpPr>
          <p:cNvPr id="6" name="Date Placeholder 5"/>
          <p:cNvSpPr>
            <a:spLocks noGrp="1"/>
          </p:cNvSpPr>
          <p:nvPr>
            <p:ph type="dt" sz="quarter" idx="10"/>
          </p:nvPr>
        </p:nvSpPr>
        <p:spPr/>
        <p:txBody>
          <a:bodyPr/>
          <a:lstStyle/>
          <a:p>
            <a:pPr>
              <a:defRPr/>
            </a:pPr>
            <a:fld id="{BD0370BD-71FE-4051-A439-A8672C5550D0}" type="datetime1">
              <a:rPr lang="el-GR"/>
              <a:pPr>
                <a:defRPr/>
              </a:pPr>
              <a:t>9/10/2014</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
        <p:nvSpPr>
          <p:cNvPr id="7" name="Slide Number Placeholder 6"/>
          <p:cNvSpPr>
            <a:spLocks noGrp="1"/>
          </p:cNvSpPr>
          <p:nvPr>
            <p:ph type="sldNum" sz="quarter" idx="12"/>
          </p:nvPr>
        </p:nvSpPr>
        <p:spPr/>
        <p:txBody>
          <a:bodyPr/>
          <a:lstStyle/>
          <a:p>
            <a:pPr>
              <a:defRPr/>
            </a:pPr>
            <a:fld id="{E1516F0B-5329-424B-9275-7E3B983F1387}" type="slidenum">
              <a:rPr lang="el-GR" smtClean="0"/>
              <a:pPr>
                <a:defRPr/>
              </a:pPr>
              <a:t>47</a:t>
            </a:fld>
            <a:endParaRPr lang="el-GR"/>
          </a:p>
        </p:txBody>
      </p:sp>
      <p:pic>
        <p:nvPicPr>
          <p:cNvPr id="55302"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1071563"/>
          </a:xfrm>
          <a:prstGeom prst="rect">
            <a:avLst/>
          </a:prstGeom>
          <a:noFill/>
          <a:ln w="9525">
            <a:noFill/>
            <a:miter lim="800000"/>
            <a:headEnd/>
            <a:tailEnd/>
          </a:ln>
        </p:spPr>
      </p:pic>
      <p:pic>
        <p:nvPicPr>
          <p:cNvPr id="55303" name="Picture 6"/>
          <p:cNvPicPr>
            <a:picLocks noChangeAspect="1" noChangeArrowheads="1"/>
          </p:cNvPicPr>
          <p:nvPr/>
        </p:nvPicPr>
        <p:blipFill>
          <a:blip r:embed="rId4" cstate="print"/>
          <a:srcRect/>
          <a:stretch>
            <a:fillRect/>
          </a:stretch>
        </p:blipFill>
        <p:spPr bwMode="auto">
          <a:xfrm>
            <a:off x="7929563" y="214313"/>
            <a:ext cx="762000" cy="771525"/>
          </a:xfrm>
          <a:prstGeom prst="rect">
            <a:avLst/>
          </a:prstGeom>
          <a:noFill/>
          <a:ln w="9525">
            <a:noFill/>
            <a:miter lim="800000"/>
            <a:headEnd/>
            <a:tailEnd/>
          </a:ln>
        </p:spPr>
      </p:pic>
      <p:sp>
        <p:nvSpPr>
          <p:cNvPr id="9" name="Content Placeholder 8"/>
          <p:cNvSpPr txBox="1">
            <a:spLocks/>
          </p:cNvSpPr>
          <p:nvPr/>
        </p:nvSpPr>
        <p:spPr bwMode="auto">
          <a:xfrm>
            <a:off x="0" y="1000125"/>
            <a:ext cx="8643938" cy="5000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endParaRPr lang="el-GR" sz="2000" b="1" dirty="0">
              <a:effectLst>
                <a:outerShdw blurRad="38100" dist="38100" dir="2700000" algn="tl">
                  <a:srgbClr val="000000">
                    <a:alpha val="43137"/>
                  </a:srgbClr>
                </a:outerShdw>
              </a:effectLst>
              <a:latin typeface="+mn-lt"/>
            </a:endParaRPr>
          </a:p>
        </p:txBody>
      </p:sp>
      <p:sp>
        <p:nvSpPr>
          <p:cNvPr id="13" name="Rectangle 12"/>
          <p:cNvSpPr/>
          <p:nvPr/>
        </p:nvSpPr>
        <p:spPr>
          <a:xfrm>
            <a:off x="571472" y="1428736"/>
            <a:ext cx="7643839" cy="5324535"/>
          </a:xfrm>
          <a:prstGeom prst="rect">
            <a:avLst/>
          </a:prstGeom>
        </p:spPr>
        <p:txBody>
          <a:bodyPr wrap="square">
            <a:spAutoFit/>
          </a:bodyPr>
          <a:lstStyle/>
          <a:p>
            <a:pPr marL="365760" indent="-256032" defTabSz="1019175" eaLnBrk="1" fontAlgn="auto" hangingPunct="1">
              <a:spcAft>
                <a:spcPts val="0"/>
              </a:spcAft>
              <a:buFont typeface="Wingdings 3" pitchFamily="18" charset="2"/>
              <a:buNone/>
              <a:defRPr/>
            </a:pPr>
            <a:r>
              <a:rPr lang="en-GB" sz="2400" b="1" dirty="0" smtClean="0">
                <a:solidFill>
                  <a:schemeClr val="accent1"/>
                </a:solidFill>
                <a:effectLst>
                  <a:outerShdw blurRad="38100" dist="38100" dir="2700000" algn="tl">
                    <a:srgbClr val="000000">
                      <a:alpha val="43137"/>
                    </a:srgbClr>
                  </a:outerShdw>
                </a:effectLst>
                <a:latin typeface="+mj-lt"/>
              </a:rPr>
              <a:t>Investment areas in  Healthcare</a:t>
            </a:r>
          </a:p>
          <a:p>
            <a:pPr marL="365125" indent="-255588">
              <a:buClr>
                <a:schemeClr val="accent1"/>
              </a:buClr>
              <a:defRPr/>
            </a:pPr>
            <a:endParaRPr lang="en-GB" sz="2000" dirty="0">
              <a:latin typeface="+mj-lt"/>
            </a:endParaRPr>
          </a:p>
          <a:p>
            <a:pPr marL="365760" indent="-256032" fontAlgn="auto">
              <a:spcAft>
                <a:spcPts val="0"/>
              </a:spcAft>
              <a:buClr>
                <a:schemeClr val="accent1"/>
              </a:buClr>
              <a:buFont typeface="Wingdings" pitchFamily="2" charset="2"/>
              <a:buChar char="Ø"/>
              <a:defRPr/>
            </a:pPr>
            <a:r>
              <a:rPr lang="en-GB" sz="2000" dirty="0" smtClean="0">
                <a:latin typeface="+mj-lt"/>
              </a:rPr>
              <a:t>Great demand for Rehabilitation Services</a:t>
            </a:r>
          </a:p>
          <a:p>
            <a:pPr marL="365760" indent="-256032" fontAlgn="auto">
              <a:spcAft>
                <a:spcPts val="0"/>
              </a:spcAft>
              <a:buClr>
                <a:schemeClr val="accent1"/>
              </a:buClr>
              <a:defRPr/>
            </a:pPr>
            <a:endParaRPr lang="en-GB" sz="2000" dirty="0" smtClean="0">
              <a:latin typeface="+mj-lt"/>
            </a:endParaRPr>
          </a:p>
          <a:p>
            <a:pPr marL="365760" indent="-256032" fontAlgn="auto">
              <a:spcAft>
                <a:spcPts val="0"/>
              </a:spcAft>
              <a:buClr>
                <a:schemeClr val="accent1"/>
              </a:buClr>
              <a:buFont typeface="Wingdings" pitchFamily="2" charset="2"/>
              <a:buChar char="Ø"/>
              <a:defRPr/>
            </a:pPr>
            <a:r>
              <a:rPr lang="en-GB" sz="2000" dirty="0" smtClean="0">
                <a:latin typeface="+mj-lt"/>
              </a:rPr>
              <a:t>Opportunity for establishing alcohol detoxification Centres</a:t>
            </a:r>
          </a:p>
          <a:p>
            <a:pPr marL="365760" indent="-256032" fontAlgn="auto">
              <a:spcAft>
                <a:spcPts val="0"/>
              </a:spcAft>
              <a:buClr>
                <a:schemeClr val="accent1"/>
              </a:buClr>
              <a:defRPr/>
            </a:pPr>
            <a:endParaRPr lang="en-GB" sz="2000" dirty="0" smtClean="0">
              <a:latin typeface="+mj-lt"/>
            </a:endParaRPr>
          </a:p>
          <a:p>
            <a:pPr marL="365760" indent="-256032" fontAlgn="auto">
              <a:spcAft>
                <a:spcPts val="0"/>
              </a:spcAft>
              <a:buClr>
                <a:schemeClr val="accent1"/>
              </a:buClr>
              <a:buFont typeface="Wingdings" pitchFamily="2" charset="2"/>
              <a:buChar char="Ø"/>
              <a:defRPr/>
            </a:pPr>
            <a:r>
              <a:rPr lang="en-GB" sz="2000" dirty="0" smtClean="0">
                <a:latin typeface="+mj-lt"/>
              </a:rPr>
              <a:t>Need for Medical Care Centres</a:t>
            </a:r>
          </a:p>
          <a:p>
            <a:pPr marL="365760" indent="-256032" fontAlgn="auto">
              <a:spcAft>
                <a:spcPts val="0"/>
              </a:spcAft>
              <a:defRPr/>
            </a:pPr>
            <a:endParaRPr lang="en-GB" sz="2000" b="1" dirty="0" smtClean="0">
              <a:latin typeface="+mj-lt"/>
            </a:endParaRPr>
          </a:p>
          <a:p>
            <a:pPr marL="365760" indent="-256032" fontAlgn="auto">
              <a:spcAft>
                <a:spcPts val="0"/>
              </a:spcAft>
              <a:buFont typeface="Wingdings" pitchFamily="2" charset="2"/>
              <a:buChar char="Ø"/>
              <a:defRPr/>
            </a:pPr>
            <a:endParaRPr lang="en-GB" sz="2000" b="1" dirty="0" smtClean="0">
              <a:effectLst>
                <a:outerShdw blurRad="38100" dist="38100" dir="2700000" algn="tl">
                  <a:srgbClr val="000000">
                    <a:alpha val="43137"/>
                  </a:srgbClr>
                </a:outerShdw>
              </a:effectLst>
              <a:latin typeface="Arial" charset="0"/>
            </a:endParaRPr>
          </a:p>
          <a:p>
            <a:pPr marL="365125" indent="-255588">
              <a:defRPr/>
            </a:pPr>
            <a:endParaRPr lang="en-GB" sz="2000" b="1" dirty="0">
              <a:effectLst>
                <a:outerShdw blurRad="38100" dist="38100" dir="2700000" algn="tl">
                  <a:srgbClr val="C0C0C0"/>
                </a:outerShdw>
              </a:effectLst>
              <a:latin typeface="Arial" charset="0"/>
            </a:endParaRPr>
          </a:p>
          <a:p>
            <a:pPr marL="365125" indent="-255588">
              <a:buFont typeface="Wingdings" pitchFamily="2" charset="2"/>
              <a:buChar char="Ø"/>
              <a:defRPr/>
            </a:pPr>
            <a:endParaRPr lang="en-GB" sz="2000" b="1" dirty="0">
              <a:effectLst>
                <a:outerShdw blurRad="38100" dist="38100" dir="2700000" algn="tl">
                  <a:srgbClr val="C0C0C0"/>
                </a:outerShdw>
              </a:effectLst>
              <a:latin typeface="Arial" charset="0"/>
            </a:endParaRPr>
          </a:p>
          <a:p>
            <a:pPr marL="365125" indent="-255588">
              <a:defRPr/>
            </a:pPr>
            <a:endParaRPr lang="en-GB" sz="2000" b="1" dirty="0">
              <a:effectLst>
                <a:outerShdw blurRad="38100" dist="38100" dir="2700000" algn="tl">
                  <a:srgbClr val="C0C0C0"/>
                </a:outerShdw>
              </a:effectLst>
              <a:latin typeface="Arial" charset="0"/>
            </a:endParaRPr>
          </a:p>
          <a:p>
            <a:pPr marL="365125" indent="-255588">
              <a:defRPr/>
            </a:pPr>
            <a:endParaRPr lang="en-GB" sz="2000" b="1" dirty="0">
              <a:latin typeface="Arial" charset="0"/>
            </a:endParaRPr>
          </a:p>
          <a:p>
            <a:pPr marL="365125" indent="-255588">
              <a:buFont typeface="Wingdings" pitchFamily="2" charset="2"/>
              <a:buChar char="Ø"/>
              <a:defRPr/>
            </a:pPr>
            <a:endParaRPr lang="en-GB" sz="2000" b="1" dirty="0">
              <a:latin typeface="Arial" charset="0"/>
            </a:endParaRPr>
          </a:p>
          <a:p>
            <a:pPr marL="365125" indent="-255588">
              <a:buFont typeface="Wingdings" pitchFamily="2" charset="2"/>
              <a:buChar char="Ø"/>
              <a:defRPr/>
            </a:pPr>
            <a:endParaRPr lang="en-GB" b="1" dirty="0">
              <a:latin typeface="Arial" charset="0"/>
            </a:endParaRPr>
          </a:p>
          <a:p>
            <a:pPr marL="365125" indent="-255588">
              <a:buFont typeface="Wingdings" pitchFamily="2" charset="2"/>
              <a:buChar char="Ø"/>
              <a:defRPr/>
            </a:pPr>
            <a:endParaRPr lang="en-GB" b="1" dirty="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571612"/>
            <a:ext cx="8358246" cy="4429156"/>
          </a:xfrm>
        </p:spPr>
        <p:txBody>
          <a:bodyPr/>
          <a:lstStyle/>
          <a:p>
            <a:pPr>
              <a:spcBef>
                <a:spcPts val="0"/>
              </a:spcBef>
              <a:buNone/>
            </a:pPr>
            <a:r>
              <a:rPr lang="en-US" sz="1200" b="1" dirty="0" smtClean="0"/>
              <a:t>Ministry of Health: </a:t>
            </a:r>
          </a:p>
          <a:p>
            <a:pPr>
              <a:spcBef>
                <a:spcPts val="0"/>
              </a:spcBef>
              <a:buNone/>
            </a:pPr>
            <a:r>
              <a:rPr lang="en-US" sz="1200" dirty="0" smtClean="0"/>
              <a:t>Permanent Secretary</a:t>
            </a:r>
          </a:p>
          <a:p>
            <a:pPr>
              <a:spcBef>
                <a:spcPts val="0"/>
              </a:spcBef>
              <a:buNone/>
            </a:pPr>
            <a:r>
              <a:rPr lang="en-US" sz="1200" dirty="0" smtClean="0"/>
              <a:t>Tel: 00357 22 605300/301</a:t>
            </a:r>
          </a:p>
          <a:p>
            <a:pPr>
              <a:spcBef>
                <a:spcPts val="0"/>
              </a:spcBef>
              <a:buNone/>
            </a:pPr>
            <a:r>
              <a:rPr lang="en-US" sz="1200" dirty="0" smtClean="0"/>
              <a:t>E-mail: </a:t>
            </a:r>
            <a:r>
              <a:rPr lang="en-US" sz="1200" dirty="0" smtClean="0">
                <a:hlinkClick r:id="rId3"/>
              </a:rPr>
              <a:t>perm.sec@moh.gov.cy</a:t>
            </a:r>
            <a:r>
              <a:rPr lang="en-US" sz="1200" dirty="0" smtClean="0"/>
              <a:t>, </a:t>
            </a:r>
          </a:p>
          <a:p>
            <a:pPr>
              <a:spcBef>
                <a:spcPts val="0"/>
              </a:spcBef>
              <a:buNone/>
            </a:pPr>
            <a:r>
              <a:rPr lang="en-US" sz="1200" dirty="0" smtClean="0">
                <a:hlinkClick r:id="rId4"/>
              </a:rPr>
              <a:t>www.moh.gov.cy</a:t>
            </a:r>
            <a:r>
              <a:rPr lang="en-US" sz="1200" dirty="0" smtClean="0"/>
              <a:t> </a:t>
            </a:r>
          </a:p>
          <a:p>
            <a:pPr>
              <a:buNone/>
            </a:pPr>
            <a:endParaRPr lang="en-US" sz="1200" dirty="0" smtClean="0"/>
          </a:p>
          <a:p>
            <a:pPr>
              <a:buNone/>
            </a:pPr>
            <a:r>
              <a:rPr lang="en-US" sz="1200" b="1" dirty="0" smtClean="0"/>
              <a:t>Cyprus Health Services Promotion Board:</a:t>
            </a:r>
          </a:p>
          <a:p>
            <a:pPr>
              <a:buNone/>
            </a:pPr>
            <a:r>
              <a:rPr lang="en-US" sz="1200" dirty="0" smtClean="0"/>
              <a:t>Mr. Polis </a:t>
            </a:r>
            <a:r>
              <a:rPr lang="en-US" sz="1200" dirty="0" err="1" smtClean="0"/>
              <a:t>Georghiades</a:t>
            </a:r>
            <a:endParaRPr lang="en-US" sz="1200" dirty="0" smtClean="0"/>
          </a:p>
          <a:p>
            <a:pPr>
              <a:buNone/>
            </a:pPr>
            <a:r>
              <a:rPr lang="en-US" sz="1200" dirty="0" smtClean="0"/>
              <a:t>President of CHSPB</a:t>
            </a:r>
          </a:p>
          <a:p>
            <a:pPr>
              <a:buNone/>
            </a:pPr>
            <a:r>
              <a:rPr lang="en-US" sz="1200" dirty="0" smtClean="0"/>
              <a:t>Tel. 00357 99664 888 &amp; 00357 22889890</a:t>
            </a:r>
          </a:p>
          <a:p>
            <a:pPr>
              <a:buNone/>
            </a:pPr>
            <a:r>
              <a:rPr lang="en-US" sz="1200" dirty="0" smtClean="0">
                <a:hlinkClick r:id="rId5"/>
              </a:rPr>
              <a:t>E-mail: cyprushealth@ccci.org.cy</a:t>
            </a:r>
            <a:r>
              <a:rPr lang="en-US" sz="1200" dirty="0" smtClean="0"/>
              <a:t> , </a:t>
            </a:r>
          </a:p>
          <a:p>
            <a:pPr>
              <a:buNone/>
            </a:pPr>
            <a:r>
              <a:rPr lang="en-US" sz="1200" dirty="0" smtClean="0">
                <a:hlinkClick r:id="rId6"/>
              </a:rPr>
              <a:t>www.cyhealthservices.com</a:t>
            </a:r>
            <a:r>
              <a:rPr lang="en-US" sz="1200" dirty="0" smtClean="0"/>
              <a:t> </a:t>
            </a:r>
          </a:p>
          <a:p>
            <a:pPr>
              <a:buNone/>
            </a:pPr>
            <a:endParaRPr lang="en-US" sz="1200" dirty="0" smtClean="0"/>
          </a:p>
          <a:p>
            <a:pPr>
              <a:buNone/>
            </a:pPr>
            <a:r>
              <a:rPr lang="en-US" sz="1200" b="1" dirty="0" smtClean="0"/>
              <a:t>Cyprus Investment Promotion Agency (CIPA)</a:t>
            </a:r>
          </a:p>
          <a:p>
            <a:pPr>
              <a:buNone/>
            </a:pPr>
            <a:r>
              <a:rPr lang="en-US" sz="1200" dirty="0" smtClean="0"/>
              <a:t>Mr. Charis </a:t>
            </a:r>
            <a:r>
              <a:rPr lang="en-US" sz="1200" dirty="0" err="1" smtClean="0"/>
              <a:t>Papacharalambous</a:t>
            </a:r>
            <a:r>
              <a:rPr lang="en-US" sz="1200" dirty="0" smtClean="0"/>
              <a:t> (Director General) </a:t>
            </a:r>
          </a:p>
          <a:p>
            <a:pPr>
              <a:buNone/>
            </a:pPr>
            <a:r>
              <a:rPr lang="en-US" sz="1200" dirty="0" smtClean="0"/>
              <a:t>Phone: +357 22 441133</a:t>
            </a:r>
            <a:endParaRPr lang="el-GR" sz="1200" dirty="0" smtClean="0"/>
          </a:p>
          <a:p>
            <a:pPr>
              <a:buNone/>
            </a:pPr>
            <a:r>
              <a:rPr lang="en-US" sz="1200" dirty="0" smtClean="0"/>
              <a:t>Email: </a:t>
            </a:r>
            <a:r>
              <a:rPr lang="en-US" sz="1200" u="sng" dirty="0" smtClean="0">
                <a:hlinkClick r:id="rId7"/>
              </a:rPr>
              <a:t>cpapacharalambous@investcyprus.org.cy</a:t>
            </a:r>
            <a:r>
              <a:rPr lang="en-US" sz="1200" u="sng" dirty="0" smtClean="0"/>
              <a:t>, </a:t>
            </a:r>
            <a:r>
              <a:rPr lang="en-US" sz="1200" u="sng" dirty="0" smtClean="0">
                <a:hlinkClick r:id="rId8"/>
              </a:rPr>
              <a:t>info@investcyprus.org.cy</a:t>
            </a:r>
            <a:r>
              <a:rPr lang="en-US" sz="1200" u="sng" dirty="0" smtClean="0"/>
              <a:t>, </a:t>
            </a:r>
            <a:endParaRPr lang="en-US" sz="1200" dirty="0" smtClean="0"/>
          </a:p>
          <a:p>
            <a:pPr>
              <a:buNone/>
            </a:pPr>
            <a:r>
              <a:rPr lang="en-US" sz="1200" u="sng" dirty="0" smtClean="0">
                <a:hlinkClick r:id="rId9"/>
              </a:rPr>
              <a:t>www.investcyprus.org.cy</a:t>
            </a:r>
            <a:endParaRPr lang="el-GR"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l-GR" sz="1200" dirty="0"/>
          </a:p>
        </p:txBody>
      </p:sp>
      <p:sp>
        <p:nvSpPr>
          <p:cNvPr id="3" name="Title 2"/>
          <p:cNvSpPr>
            <a:spLocks noGrp="1"/>
          </p:cNvSpPr>
          <p:nvPr>
            <p:ph type="title"/>
          </p:nvPr>
        </p:nvSpPr>
        <p:spPr>
          <a:xfrm>
            <a:off x="428596" y="1071546"/>
            <a:ext cx="8229600" cy="346092"/>
          </a:xfrm>
        </p:spPr>
        <p:txBody>
          <a:bodyPr>
            <a:noAutofit/>
          </a:bodyPr>
          <a:lstStyle/>
          <a:p>
            <a:r>
              <a:rPr lang="en-US" sz="3200" dirty="0" smtClean="0"/>
              <a:t>Contact Details:</a:t>
            </a:r>
            <a:endParaRPr lang="el-GR" sz="3200" dirty="0"/>
          </a:p>
        </p:txBody>
      </p:sp>
      <p:sp>
        <p:nvSpPr>
          <p:cNvPr id="4" name="Date Placeholder 3"/>
          <p:cNvSpPr>
            <a:spLocks noGrp="1"/>
          </p:cNvSpPr>
          <p:nvPr>
            <p:ph type="dt" sz="half" idx="10"/>
          </p:nvPr>
        </p:nvSpPr>
        <p:spPr/>
        <p:txBody>
          <a:bodyPr/>
          <a:lstStyle/>
          <a:p>
            <a:pPr>
              <a:defRPr/>
            </a:pPr>
            <a:fld id="{8CD64479-6FCA-4160-817A-670CF9593BDC}" type="datetime1">
              <a:rPr lang="el-GR" smtClean="0"/>
              <a:pPr>
                <a:defRPr/>
              </a:pPr>
              <a:t>9/10/2014</a:t>
            </a:fld>
            <a:endParaRPr lang="el-GR"/>
          </a:p>
        </p:txBody>
      </p:sp>
      <p:sp>
        <p:nvSpPr>
          <p:cNvPr id="5" name="Footer Placeholder 4"/>
          <p:cNvSpPr>
            <a:spLocks noGrp="1"/>
          </p:cNvSpPr>
          <p:nvPr>
            <p:ph type="ftr" sz="quarter" idx="11"/>
          </p:nvPr>
        </p:nvSpPr>
        <p:spPr/>
        <p:txBody>
          <a:bodyPr/>
          <a:lstStyle/>
          <a:p>
            <a:pPr>
              <a:defRPr/>
            </a:pPr>
            <a:r>
              <a:rPr lang="en-US" smtClean="0"/>
              <a:t>Cyprus-Russian Health and Wellness Forum</a:t>
            </a:r>
            <a:endParaRPr lang="el-GR"/>
          </a:p>
        </p:txBody>
      </p:sp>
      <p:sp>
        <p:nvSpPr>
          <p:cNvPr id="6" name="Slide Number Placeholder 5"/>
          <p:cNvSpPr>
            <a:spLocks noGrp="1"/>
          </p:cNvSpPr>
          <p:nvPr>
            <p:ph type="sldNum" sz="quarter" idx="12"/>
          </p:nvPr>
        </p:nvSpPr>
        <p:spPr/>
        <p:txBody>
          <a:bodyPr/>
          <a:lstStyle/>
          <a:p>
            <a:pPr>
              <a:defRPr/>
            </a:pPr>
            <a:fld id="{42F80531-7808-4B86-92E3-3BAD43D92C71}" type="slidenum">
              <a:rPr lang="el-GR" smtClean="0"/>
              <a:pPr>
                <a:defRPr/>
              </a:pPr>
              <a:t>48</a:t>
            </a:fld>
            <a:endParaRPr lang="el-GR"/>
          </a:p>
        </p:txBody>
      </p:sp>
      <p:pic>
        <p:nvPicPr>
          <p:cNvPr id="7" name="Picture 2" descr="Ministry of Health"/>
          <p:cNvPicPr>
            <a:picLocks noChangeAspect="1" noChangeArrowheads="1"/>
          </p:cNvPicPr>
          <p:nvPr/>
        </p:nvPicPr>
        <p:blipFill>
          <a:blip r:embed="rId10" cstate="print">
            <a:lum bright="18000" contrast="16000"/>
          </a:blip>
          <a:srcRect/>
          <a:stretch>
            <a:fillRect/>
          </a:stretch>
        </p:blipFill>
        <p:spPr bwMode="auto">
          <a:xfrm>
            <a:off x="0" y="0"/>
            <a:ext cx="9144000" cy="1071563"/>
          </a:xfrm>
          <a:prstGeom prst="rect">
            <a:avLst/>
          </a:prstGeom>
          <a:noFill/>
          <a:ln w="9525">
            <a:noFill/>
            <a:miter lim="800000"/>
            <a:headEnd/>
            <a:tailEnd/>
          </a:ln>
        </p:spPr>
      </p:pic>
      <p:pic>
        <p:nvPicPr>
          <p:cNvPr id="8" name="Picture 6"/>
          <p:cNvPicPr>
            <a:picLocks noChangeAspect="1" noChangeArrowheads="1"/>
          </p:cNvPicPr>
          <p:nvPr/>
        </p:nvPicPr>
        <p:blipFill>
          <a:blip r:embed="rId11" cstate="print"/>
          <a:srcRect/>
          <a:stretch>
            <a:fillRect/>
          </a:stretch>
        </p:blipFill>
        <p:spPr bwMode="auto">
          <a:xfrm>
            <a:off x="8001024" y="0"/>
            <a:ext cx="762000" cy="7715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63"/>
            <a:ext cx="8229600" cy="5143500"/>
          </a:xfrm>
        </p:spPr>
        <p:style>
          <a:lnRef idx="1">
            <a:schemeClr val="accent1"/>
          </a:lnRef>
          <a:fillRef idx="3">
            <a:schemeClr val="accent1"/>
          </a:fillRef>
          <a:effectRef idx="2">
            <a:schemeClr val="accent1"/>
          </a:effectRef>
          <a:fontRef idx="minor">
            <a:schemeClr val="lt1"/>
          </a:fontRef>
        </p:style>
        <p:txBody>
          <a:bodyPr>
            <a:normAutofit/>
          </a:bodyPr>
          <a:lstStyle/>
          <a:p>
            <a:pPr marL="365760" indent="-256032" algn="r" eaLnBrk="1" fontAlgn="auto" hangingPunct="1">
              <a:spcAft>
                <a:spcPts val="0"/>
              </a:spcAft>
              <a:buFont typeface="Wingdings 3"/>
              <a:buNone/>
              <a:defRPr/>
            </a:pPr>
            <a:endParaRPr lang="en-US" b="1" dirty="0" smtClean="0">
              <a:effectLst>
                <a:outerShdw blurRad="38100" dist="38100" dir="2700000" algn="tl">
                  <a:srgbClr val="000000">
                    <a:alpha val="43137"/>
                  </a:srgbClr>
                </a:outerShdw>
              </a:effectLst>
            </a:endParaRPr>
          </a:p>
          <a:p>
            <a:pPr marL="365760" indent="-256032" algn="r" eaLnBrk="1" fontAlgn="auto" hangingPunct="1">
              <a:spcAft>
                <a:spcPts val="0"/>
              </a:spcAft>
              <a:buFont typeface="Wingdings 3"/>
              <a:buNone/>
              <a:defRPr/>
            </a:pPr>
            <a:endParaRPr lang="en-US" b="1" dirty="0" smtClean="0">
              <a:effectLst>
                <a:outerShdw blurRad="38100" dist="38100" dir="2700000" algn="tl">
                  <a:srgbClr val="000000">
                    <a:alpha val="43137"/>
                  </a:srgbClr>
                </a:outerShdw>
              </a:effectLst>
            </a:endParaRPr>
          </a:p>
          <a:p>
            <a:pPr marL="365760" indent="-256032" algn="r" eaLnBrk="1" fontAlgn="auto" hangingPunct="1">
              <a:spcAft>
                <a:spcPts val="0"/>
              </a:spcAft>
              <a:buFont typeface="Wingdings 3"/>
              <a:buNone/>
              <a:defRPr/>
            </a:pPr>
            <a:endParaRPr lang="en-US" b="1" dirty="0" smtClean="0">
              <a:effectLst>
                <a:outerShdw blurRad="38100" dist="38100" dir="2700000" algn="tl">
                  <a:srgbClr val="000000">
                    <a:alpha val="43137"/>
                  </a:srgbClr>
                </a:outerShdw>
              </a:effectLst>
            </a:endParaRPr>
          </a:p>
          <a:p>
            <a:pPr marL="365760" indent="-256032" algn="r" eaLnBrk="1" fontAlgn="auto" hangingPunct="1">
              <a:spcAft>
                <a:spcPts val="0"/>
              </a:spcAft>
              <a:buFont typeface="Wingdings 3"/>
              <a:buNone/>
              <a:defRPr/>
            </a:pPr>
            <a:endParaRPr lang="en-US" b="1" dirty="0" smtClean="0">
              <a:effectLst>
                <a:outerShdw blurRad="38100" dist="38100" dir="2700000" algn="tl">
                  <a:srgbClr val="000000">
                    <a:alpha val="43137"/>
                  </a:srgbClr>
                </a:outerShdw>
              </a:effectLst>
            </a:endParaRPr>
          </a:p>
          <a:p>
            <a:pPr marL="365760" indent="-256032" algn="r" eaLnBrk="1" fontAlgn="auto" hangingPunct="1">
              <a:spcAft>
                <a:spcPts val="0"/>
              </a:spcAft>
              <a:buFont typeface="Wingdings 3"/>
              <a:buNone/>
              <a:defRPr/>
            </a:pPr>
            <a:r>
              <a:rPr lang="en-US" b="1" dirty="0" smtClean="0">
                <a:effectLst>
                  <a:outerShdw blurRad="38100" dist="38100" dir="2700000" algn="tl">
                    <a:srgbClr val="000000">
                      <a:alpha val="43137"/>
                    </a:srgbClr>
                  </a:outerShdw>
                </a:effectLst>
              </a:rPr>
              <a:t>Thank you for your attention !</a:t>
            </a:r>
            <a:endParaRPr lang="el-GR" b="1" dirty="0">
              <a:effectLst>
                <a:outerShdw blurRad="38100" dist="38100" dir="2700000" algn="tl">
                  <a:srgbClr val="000000">
                    <a:alpha val="43137"/>
                  </a:srgbClr>
                </a:outerShdw>
              </a:effectLst>
            </a:endParaRPr>
          </a:p>
        </p:txBody>
      </p:sp>
      <p:pic>
        <p:nvPicPr>
          <p:cNvPr id="57347"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57348" name="Picture 5"/>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6E975487-9EA2-4241-BF30-1C12939F4FA3}" type="datetime1">
              <a:rPr lang="el-GR"/>
              <a:pPr>
                <a:defRPr/>
              </a:pPr>
              <a:t>9/10/2014</a:t>
            </a:fld>
            <a:endParaRPr lang="el-GR"/>
          </a:p>
        </p:txBody>
      </p:sp>
      <p:sp>
        <p:nvSpPr>
          <p:cNvPr id="6" name="Slide Number Placeholder 5"/>
          <p:cNvSpPr>
            <a:spLocks noGrp="1"/>
          </p:cNvSpPr>
          <p:nvPr>
            <p:ph type="sldNum" sz="quarter" idx="12"/>
          </p:nvPr>
        </p:nvSpPr>
        <p:spPr/>
        <p:txBody>
          <a:bodyPr/>
          <a:lstStyle/>
          <a:p>
            <a:pPr>
              <a:defRPr/>
            </a:pPr>
            <a:fld id="{1776E4FE-A74A-46F9-B95D-8EDD4E159542}" type="slidenum">
              <a:rPr lang="el-GR" smtClean="0"/>
              <a:pPr>
                <a:defRPr/>
              </a:pPr>
              <a:t>49</a:t>
            </a:fld>
            <a:endParaRPr lang="el-GR"/>
          </a:p>
        </p:txBody>
      </p:sp>
      <p:sp>
        <p:nvSpPr>
          <p:cNvPr id="7" name="Footer Placeholder 6"/>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3315"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15365" name="Content Placeholder 1"/>
          <p:cNvSpPr>
            <a:spLocks noGrp="1"/>
          </p:cNvSpPr>
          <p:nvPr>
            <p:ph idx="1"/>
          </p:nvPr>
        </p:nvSpPr>
        <p:spPr>
          <a:xfrm>
            <a:off x="457200" y="1214438"/>
            <a:ext cx="8229600" cy="4792662"/>
          </a:xfrm>
        </p:spPr>
        <p:txBody>
          <a:bodyPr/>
          <a:lstStyle/>
          <a:p>
            <a:pPr eaLnBrk="1" hangingPunct="1">
              <a:buFont typeface="Wingdings" pitchFamily="2" charset="2"/>
              <a:buChar char="Ø"/>
              <a:defRPr/>
            </a:pPr>
            <a:r>
              <a:rPr lang="en-GB" altLang="el-GR" sz="1800" dirty="0" smtClean="0">
                <a:latin typeface="+mj-lt"/>
              </a:rPr>
              <a:t>The geological morphology of Cyprus was formed by submarine volcanic activity in a deep ocean called Tethys some 90 Ma ago, resulting in the formation of many copper deposits.</a:t>
            </a:r>
          </a:p>
          <a:p>
            <a:pPr eaLnBrk="1" hangingPunct="1">
              <a:buFont typeface="Wingdings 3" pitchFamily="18" charset="2"/>
              <a:buNone/>
              <a:defRPr/>
            </a:pPr>
            <a:endParaRPr lang="en-GB" altLang="el-GR" sz="1200" dirty="0" smtClean="0">
              <a:latin typeface="+mj-lt"/>
            </a:endParaRPr>
          </a:p>
          <a:p>
            <a:pPr fontAlgn="auto">
              <a:spcBef>
                <a:spcPts val="0"/>
              </a:spcBef>
              <a:spcAft>
                <a:spcPts val="0"/>
              </a:spcAft>
              <a:buFont typeface="Wingdings" pitchFamily="2" charset="2"/>
              <a:buChar char="Ø"/>
              <a:defRPr/>
            </a:pPr>
            <a:r>
              <a:rPr lang="en-GB" altLang="el-GR" sz="1800" dirty="0" smtClean="0">
                <a:latin typeface="+mj-lt"/>
              </a:rPr>
              <a:t> The existence of copper mines enabled the production of metals from which basic ingredients were used for medical and pharmaceutical purposes.</a:t>
            </a:r>
          </a:p>
          <a:p>
            <a:pPr fontAlgn="auto">
              <a:spcBef>
                <a:spcPts val="0"/>
              </a:spcBef>
              <a:spcAft>
                <a:spcPts val="0"/>
              </a:spcAft>
              <a:buFont typeface="Wingdings 3" pitchFamily="18" charset="2"/>
              <a:buNone/>
              <a:defRPr/>
            </a:pPr>
            <a:endParaRPr lang="en-GB" altLang="el-GR" sz="1200" dirty="0" smtClean="0">
              <a:latin typeface="+mj-lt"/>
            </a:endParaRPr>
          </a:p>
          <a:p>
            <a:pPr fontAlgn="auto">
              <a:spcBef>
                <a:spcPts val="0"/>
              </a:spcBef>
              <a:spcAft>
                <a:spcPts val="0"/>
              </a:spcAft>
              <a:buFont typeface="Wingdings" pitchFamily="2" charset="2"/>
              <a:buChar char="Ø"/>
              <a:defRPr/>
            </a:pPr>
            <a:r>
              <a:rPr lang="en-GB" altLang="el-GR" sz="1800" dirty="0" smtClean="0">
                <a:latin typeface="+mj-lt"/>
              </a:rPr>
              <a:t>One of the greatest mine copper is the </a:t>
            </a:r>
            <a:r>
              <a:rPr lang="en-GB" altLang="el-GR" sz="1800" dirty="0" err="1" smtClean="0">
                <a:latin typeface="+mj-lt"/>
              </a:rPr>
              <a:t>Troodos</a:t>
            </a:r>
            <a:r>
              <a:rPr lang="en-GB" altLang="el-GR" sz="1800" dirty="0" smtClean="0">
                <a:latin typeface="+mj-lt"/>
              </a:rPr>
              <a:t>' Mountain, </a:t>
            </a:r>
            <a:r>
              <a:rPr lang="en-US" altLang="el-GR" sz="1800" dirty="0" smtClean="0">
                <a:latin typeface="+mj-lt"/>
              </a:rPr>
              <a:t>which by u</a:t>
            </a:r>
            <a:r>
              <a:rPr lang="en-GB" altLang="el-GR" sz="1800" dirty="0" err="1" smtClean="0">
                <a:latin typeface="+mj-lt"/>
              </a:rPr>
              <a:t>nique</a:t>
            </a:r>
            <a:r>
              <a:rPr lang="en-GB" altLang="el-GR" sz="1800" dirty="0" smtClean="0">
                <a:latin typeface="+mj-lt"/>
              </a:rPr>
              <a:t> and complicated geological procedures uplifted to its present elevation of 1952 m.</a:t>
            </a:r>
          </a:p>
          <a:p>
            <a:pPr fontAlgn="auto">
              <a:spcBef>
                <a:spcPts val="0"/>
              </a:spcBef>
              <a:spcAft>
                <a:spcPts val="0"/>
              </a:spcAft>
              <a:buFont typeface="Wingdings 3" pitchFamily="18" charset="2"/>
              <a:buNone/>
              <a:defRPr/>
            </a:pPr>
            <a:endParaRPr lang="en-GB" altLang="el-GR" sz="1200" dirty="0" smtClean="0">
              <a:latin typeface="+mj-lt"/>
            </a:endParaRPr>
          </a:p>
          <a:p>
            <a:pPr fontAlgn="auto">
              <a:spcBef>
                <a:spcPts val="0"/>
              </a:spcBef>
              <a:spcAft>
                <a:spcPts val="0"/>
              </a:spcAft>
              <a:buFont typeface="Wingdings" pitchFamily="2" charset="2"/>
              <a:buChar char="Ø"/>
              <a:defRPr/>
            </a:pPr>
            <a:r>
              <a:rPr lang="en-GB" altLang="el-GR" sz="1800" dirty="0" smtClean="0">
                <a:latin typeface="+mj-lt"/>
              </a:rPr>
              <a:t>The impressive topography greatly affected the climatic conditions, increased considerably the precipitation and its water resources and produced a great variety of flora and fauna, as well as a thick cover of forest and made the island a very nice place for people to live. </a:t>
            </a:r>
          </a:p>
          <a:p>
            <a:pPr eaLnBrk="1" hangingPunct="1">
              <a:defRPr/>
            </a:pPr>
            <a:endParaRPr lang="en-GB" altLang="el-GR" sz="2000" dirty="0" smtClean="0">
              <a:latin typeface="+mj-lt"/>
            </a:endParaRPr>
          </a:p>
          <a:p>
            <a:pPr eaLnBrk="1" hangingPunct="1">
              <a:defRPr/>
            </a:pPr>
            <a:endParaRPr lang="en-GB" sz="2000" dirty="0" smtClean="0">
              <a:latin typeface="+mj-lt"/>
            </a:endParaRPr>
          </a:p>
          <a:p>
            <a:pPr eaLnBrk="1" hangingPunct="1">
              <a:defRPr/>
            </a:pPr>
            <a:endParaRPr lang="el-GR" sz="2000" dirty="0" smtClean="0">
              <a:latin typeface="+mj-lt"/>
            </a:endParaRPr>
          </a:p>
        </p:txBody>
      </p:sp>
      <p:sp>
        <p:nvSpPr>
          <p:cNvPr id="5" name="Date Placeholder 4"/>
          <p:cNvSpPr>
            <a:spLocks noGrp="1"/>
          </p:cNvSpPr>
          <p:nvPr>
            <p:ph type="dt" sz="quarter" idx="10"/>
          </p:nvPr>
        </p:nvSpPr>
        <p:spPr/>
        <p:txBody>
          <a:bodyPr/>
          <a:lstStyle/>
          <a:p>
            <a:pPr>
              <a:defRPr/>
            </a:pPr>
            <a:fld id="{F5B8537E-FC4D-4787-9C0B-84BD0D25BA3F}" type="datetime1">
              <a:rPr lang="el-GR"/>
              <a:pPr>
                <a:defRPr/>
              </a:pPr>
              <a:t>9/10/2014</a:t>
            </a:fld>
            <a:endParaRPr lang="el-GR"/>
          </a:p>
        </p:txBody>
      </p:sp>
      <p:sp>
        <p:nvSpPr>
          <p:cNvPr id="6" name="Slide Number Placeholder 5"/>
          <p:cNvSpPr>
            <a:spLocks noGrp="1"/>
          </p:cNvSpPr>
          <p:nvPr>
            <p:ph type="sldNum" sz="quarter" idx="12"/>
          </p:nvPr>
        </p:nvSpPr>
        <p:spPr/>
        <p:txBody>
          <a:bodyPr/>
          <a:lstStyle/>
          <a:p>
            <a:pPr>
              <a:defRPr/>
            </a:pPr>
            <a:fld id="{D56F587E-2604-4324-A256-9572B3050B46}" type="slidenum">
              <a:rPr lang="el-GR" smtClean="0"/>
              <a:pPr>
                <a:defRPr/>
              </a:pPr>
              <a:t>5</a:t>
            </a:fld>
            <a:endParaRPr lang="el-GR"/>
          </a:p>
        </p:txBody>
      </p:sp>
      <p:sp>
        <p:nvSpPr>
          <p:cNvPr id="7" name="Footer Placeholder 6"/>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4339"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15365" name="Content Placeholder 1"/>
          <p:cNvSpPr>
            <a:spLocks noGrp="1"/>
          </p:cNvSpPr>
          <p:nvPr>
            <p:ph idx="1"/>
          </p:nvPr>
        </p:nvSpPr>
        <p:spPr>
          <a:xfrm>
            <a:off x="457200" y="1214438"/>
            <a:ext cx="8229600" cy="4792662"/>
          </a:xfrm>
        </p:spPr>
        <p:txBody>
          <a:bodyPr/>
          <a:lstStyle/>
          <a:p>
            <a:pPr eaLnBrk="1" hangingPunct="1">
              <a:buFont typeface="Wingdings 3" pitchFamily="18" charset="2"/>
              <a:buNone/>
              <a:defRPr/>
            </a:pPr>
            <a:endParaRPr lang="en-GB" altLang="el-GR" sz="2000" dirty="0" smtClean="0">
              <a:latin typeface="+mj-lt"/>
            </a:endParaRPr>
          </a:p>
          <a:p>
            <a:pPr eaLnBrk="1" hangingPunct="1">
              <a:defRPr/>
            </a:pPr>
            <a:endParaRPr lang="en-GB" sz="2000" dirty="0" smtClean="0">
              <a:latin typeface="+mj-lt"/>
            </a:endParaRPr>
          </a:p>
          <a:p>
            <a:pPr eaLnBrk="1" hangingPunct="1">
              <a:defRPr/>
            </a:pPr>
            <a:endParaRPr lang="el-GR" sz="2000" dirty="0" smtClean="0">
              <a:latin typeface="+mj-lt"/>
            </a:endParaRPr>
          </a:p>
        </p:txBody>
      </p:sp>
      <p:sp>
        <p:nvSpPr>
          <p:cNvPr id="5" name="Content Placeholder 10"/>
          <p:cNvSpPr txBox="1">
            <a:spLocks/>
          </p:cNvSpPr>
          <p:nvPr/>
        </p:nvSpPr>
        <p:spPr>
          <a:xfrm>
            <a:off x="500063" y="1643063"/>
            <a:ext cx="4071937" cy="4084637"/>
          </a:xfrm>
          <a:prstGeom prst="rect">
            <a:avLst/>
          </a:prstGeom>
          <a:ln>
            <a:prstDash val="solid"/>
          </a:ln>
        </p:spPr>
        <p:txBody>
          <a:bodyPr/>
          <a:lstStyle/>
          <a:p>
            <a:pPr marL="365125" indent="-255588" eaLnBrk="0" hangingPunct="0">
              <a:spcBef>
                <a:spcPts val="400"/>
              </a:spcBef>
              <a:buClr>
                <a:schemeClr val="accent1"/>
              </a:buClr>
              <a:buSzPct val="68000"/>
              <a:buFont typeface="Wingdings" pitchFamily="2" charset="2"/>
              <a:buChar char="Ø"/>
              <a:defRPr/>
            </a:pPr>
            <a:r>
              <a:rPr lang="en-US" dirty="0">
                <a:latin typeface="+mn-lt"/>
              </a:rPr>
              <a:t>Cyprus has been known as a medical destination since ancient years. </a:t>
            </a:r>
          </a:p>
          <a:p>
            <a:pPr marL="365125" indent="-255588" eaLnBrk="0" hangingPunct="0">
              <a:spcBef>
                <a:spcPts val="400"/>
              </a:spcBef>
              <a:buClr>
                <a:schemeClr val="accent1"/>
              </a:buClr>
              <a:buSzPct val="68000"/>
              <a:buFont typeface="Wingdings 3" pitchFamily="18" charset="2"/>
              <a:buNone/>
              <a:defRPr/>
            </a:pPr>
            <a:endParaRPr lang="en-US" sz="1200" dirty="0">
              <a:latin typeface="+mn-lt"/>
            </a:endParaRPr>
          </a:p>
          <a:p>
            <a:pPr marL="365125" indent="-255588" eaLnBrk="0" hangingPunct="0">
              <a:spcBef>
                <a:spcPts val="400"/>
              </a:spcBef>
              <a:buClr>
                <a:schemeClr val="accent1"/>
              </a:buClr>
              <a:buSzPct val="68000"/>
              <a:buFont typeface="Wingdings" pitchFamily="2" charset="2"/>
              <a:buChar char="Ø"/>
              <a:defRPr/>
            </a:pPr>
            <a:r>
              <a:rPr lang="en-US" dirty="0">
                <a:latin typeface="+mn-lt"/>
              </a:rPr>
              <a:t>Visitors came to Cyprus to be treated by Cypriot Doctors, such as </a:t>
            </a:r>
            <a:r>
              <a:rPr lang="en-US" dirty="0" err="1">
                <a:latin typeface="+mn-lt"/>
              </a:rPr>
              <a:t>Apollodoros</a:t>
            </a:r>
            <a:r>
              <a:rPr lang="en-US" dirty="0">
                <a:latin typeface="+mn-lt"/>
              </a:rPr>
              <a:t> of </a:t>
            </a:r>
            <a:r>
              <a:rPr lang="en-US" dirty="0" err="1">
                <a:latin typeface="+mn-lt"/>
              </a:rPr>
              <a:t>Kition</a:t>
            </a:r>
            <a:r>
              <a:rPr lang="en-US" dirty="0">
                <a:latin typeface="+mn-lt"/>
              </a:rPr>
              <a:t>, </a:t>
            </a:r>
            <a:r>
              <a:rPr lang="en-US" dirty="0" err="1">
                <a:latin typeface="+mn-lt"/>
              </a:rPr>
              <a:t>Synesis</a:t>
            </a:r>
            <a:r>
              <a:rPr lang="en-US" dirty="0">
                <a:latin typeface="+mn-lt"/>
              </a:rPr>
              <a:t> the Cypriot and </a:t>
            </a:r>
            <a:r>
              <a:rPr lang="en-US" dirty="0" err="1">
                <a:latin typeface="+mn-lt"/>
              </a:rPr>
              <a:t>Apollonios</a:t>
            </a:r>
            <a:r>
              <a:rPr lang="en-US" dirty="0">
                <a:latin typeface="+mn-lt"/>
              </a:rPr>
              <a:t> of </a:t>
            </a:r>
            <a:r>
              <a:rPr lang="en-US" dirty="0" err="1">
                <a:latin typeface="+mn-lt"/>
              </a:rPr>
              <a:t>Kition</a:t>
            </a:r>
            <a:r>
              <a:rPr lang="en-US" dirty="0">
                <a:latin typeface="+mn-lt"/>
              </a:rPr>
              <a:t> (1st century BC) who was also known as the Cypriot Hippocrates.</a:t>
            </a:r>
          </a:p>
          <a:p>
            <a:pPr marL="365125" indent="-255588" eaLnBrk="0" hangingPunct="0">
              <a:spcBef>
                <a:spcPts val="400"/>
              </a:spcBef>
              <a:buClr>
                <a:schemeClr val="accent1"/>
              </a:buClr>
              <a:buSzPct val="68000"/>
              <a:buFont typeface="Wingdings 3" pitchFamily="18" charset="2"/>
              <a:buChar char=""/>
              <a:defRPr/>
            </a:pPr>
            <a:endParaRPr lang="en-US" sz="2000" dirty="0">
              <a:latin typeface="+mn-lt"/>
            </a:endParaRPr>
          </a:p>
          <a:p>
            <a:pPr marL="365125" indent="-255588" eaLnBrk="0" hangingPunct="0">
              <a:spcBef>
                <a:spcPts val="400"/>
              </a:spcBef>
              <a:buClr>
                <a:schemeClr val="accent1"/>
              </a:buClr>
              <a:buSzPct val="68000"/>
              <a:buFont typeface="Wingdings 3" pitchFamily="18" charset="2"/>
              <a:buChar char=""/>
              <a:defRPr/>
            </a:pPr>
            <a:endParaRPr lang="en-US" sz="2000" dirty="0">
              <a:latin typeface="+mn-lt"/>
            </a:endParaRPr>
          </a:p>
          <a:p>
            <a:pPr marL="365125" indent="-255588" eaLnBrk="0" hangingPunct="0">
              <a:spcBef>
                <a:spcPts val="400"/>
              </a:spcBef>
              <a:buClr>
                <a:schemeClr val="accent1"/>
              </a:buClr>
              <a:buSzPct val="68000"/>
              <a:buFont typeface="Wingdings 3" pitchFamily="18" charset="2"/>
              <a:buChar char=""/>
              <a:defRPr/>
            </a:pPr>
            <a:endParaRPr lang="el-GR" sz="2700" dirty="0">
              <a:latin typeface="+mn-lt"/>
            </a:endParaRPr>
          </a:p>
        </p:txBody>
      </p:sp>
      <p:pic>
        <p:nvPicPr>
          <p:cNvPr id="14342" name="Picture 2"/>
          <p:cNvPicPr>
            <a:picLocks noChangeAspect="1" noChangeArrowheads="1"/>
          </p:cNvPicPr>
          <p:nvPr/>
        </p:nvPicPr>
        <p:blipFill>
          <a:blip r:embed="rId5" cstate="print"/>
          <a:srcRect/>
          <a:stretch>
            <a:fillRect/>
          </a:stretch>
        </p:blipFill>
        <p:spPr bwMode="auto">
          <a:xfrm>
            <a:off x="5214938" y="1000125"/>
            <a:ext cx="2571750" cy="4786313"/>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F5C5F186-5E42-401D-81F1-355B5C805FA4}" type="datetime1">
              <a:rPr lang="el-GR"/>
              <a:pPr>
                <a:defRPr/>
              </a:pPr>
              <a:t>9/10/2014</a:t>
            </a:fld>
            <a:endParaRPr lang="el-GR"/>
          </a:p>
        </p:txBody>
      </p:sp>
      <p:sp>
        <p:nvSpPr>
          <p:cNvPr id="8" name="Slide Number Placeholder 7"/>
          <p:cNvSpPr>
            <a:spLocks noGrp="1"/>
          </p:cNvSpPr>
          <p:nvPr>
            <p:ph type="sldNum" sz="quarter" idx="12"/>
          </p:nvPr>
        </p:nvSpPr>
        <p:spPr/>
        <p:txBody>
          <a:bodyPr/>
          <a:lstStyle/>
          <a:p>
            <a:pPr>
              <a:defRPr/>
            </a:pPr>
            <a:fld id="{B61E0569-00A5-4A48-A499-BA112039DCA8}" type="slidenum">
              <a:rPr lang="el-GR" smtClean="0"/>
              <a:pPr>
                <a:defRPr/>
              </a:pPr>
              <a:t>6</a:t>
            </a:fld>
            <a:endParaRPr lang="el-GR"/>
          </a:p>
        </p:txBody>
      </p:sp>
      <p:sp>
        <p:nvSpPr>
          <p:cNvPr id="9" name="Footer Placeholder 8"/>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5363"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15364" name="Content Placeholder 1"/>
          <p:cNvSpPr>
            <a:spLocks noGrp="1"/>
          </p:cNvSpPr>
          <p:nvPr>
            <p:ph idx="1"/>
          </p:nvPr>
        </p:nvSpPr>
        <p:spPr>
          <a:xfrm>
            <a:off x="4357688" y="1357313"/>
            <a:ext cx="4371975" cy="4740275"/>
          </a:xfrm>
        </p:spPr>
        <p:txBody>
          <a:bodyPr/>
          <a:lstStyle/>
          <a:p>
            <a:pPr eaLnBrk="1" hangingPunct="1"/>
            <a:r>
              <a:rPr lang="en-GB" altLang="el-GR" sz="1800" smtClean="0"/>
              <a:t>The Bronze tablet of ancient Idalion, is an agreement between the King Stasikypros and the city with the well known doctor Onisillos for curing wounded soldiers during the siege of the city by the Persians and Kitiis (479 BC). </a:t>
            </a:r>
          </a:p>
          <a:p>
            <a:pPr eaLnBrk="1" hangingPunct="1"/>
            <a:endParaRPr lang="en-GB" altLang="el-GR" sz="1800" smtClean="0"/>
          </a:p>
          <a:p>
            <a:pPr eaLnBrk="1" hangingPunct="1"/>
            <a:r>
              <a:rPr lang="en-GB" altLang="el-GR" sz="1800" smtClean="0"/>
              <a:t>Is covered by a script in the Cypro-Minoan Syllaby </a:t>
            </a:r>
            <a:r>
              <a:rPr lang="en-US" altLang="el-GR" sz="1800" smtClean="0"/>
              <a:t>and i</a:t>
            </a:r>
            <a:r>
              <a:rPr lang="en-GB" altLang="el-GR" sz="1800" smtClean="0"/>
              <a:t>ndicates the existence of Medical Science back in ancient years.</a:t>
            </a:r>
          </a:p>
          <a:p>
            <a:pPr eaLnBrk="1" hangingPunct="1">
              <a:buFont typeface="Wingdings 3" pitchFamily="18" charset="2"/>
              <a:buNone/>
            </a:pPr>
            <a:endParaRPr lang="en-GB" altLang="el-GR" sz="1800" smtClean="0"/>
          </a:p>
          <a:p>
            <a:pPr eaLnBrk="1" hangingPunct="1"/>
            <a:r>
              <a:rPr lang="en-GB" altLang="el-GR" sz="1800" smtClean="0"/>
              <a:t>Is now exhibited in the National Library of Paris</a:t>
            </a:r>
          </a:p>
          <a:p>
            <a:pPr eaLnBrk="1" hangingPunct="1">
              <a:buFont typeface="Wingdings 3" pitchFamily="18" charset="2"/>
              <a:buNone/>
            </a:pPr>
            <a:endParaRPr lang="en-US" sz="1400" smtClean="0"/>
          </a:p>
        </p:txBody>
      </p:sp>
      <p:pic>
        <p:nvPicPr>
          <p:cNvPr id="15365" name="Picture 2"/>
          <p:cNvPicPr>
            <a:picLocks noChangeAspect="1" noChangeArrowheads="1"/>
          </p:cNvPicPr>
          <p:nvPr/>
        </p:nvPicPr>
        <p:blipFill>
          <a:blip r:embed="rId5" cstate="print"/>
          <a:srcRect/>
          <a:stretch>
            <a:fillRect/>
          </a:stretch>
        </p:blipFill>
        <p:spPr bwMode="auto">
          <a:xfrm>
            <a:off x="357188" y="2214563"/>
            <a:ext cx="3786187" cy="242887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fld id="{063DCAD9-292D-4311-B902-EE12A1676F2B}"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28EB2D6A-9215-4DF2-AA3F-449641859D35}" type="slidenum">
              <a:rPr lang="el-GR" smtClean="0"/>
              <a:pPr>
                <a:defRPr/>
              </a:pPr>
              <a:t>7</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sz="3200" dirty="0" smtClean="0"/>
              <a:t>B. Cyprus:</a:t>
            </a:r>
            <a:br>
              <a:rPr lang="en-US" sz="3200" dirty="0" smtClean="0"/>
            </a:br>
            <a:r>
              <a:rPr lang="en-US" sz="3200" dirty="0" smtClean="0"/>
              <a:t>Health status of the population</a:t>
            </a:r>
            <a:endParaRPr lang="el-GR" sz="3200" dirty="0"/>
          </a:p>
        </p:txBody>
      </p:sp>
      <p:sp>
        <p:nvSpPr>
          <p:cNvPr id="16387" name="Subtitle 4"/>
          <p:cNvSpPr>
            <a:spLocks noGrp="1"/>
          </p:cNvSpPr>
          <p:nvPr>
            <p:ph type="subTitle" idx="1"/>
          </p:nvPr>
        </p:nvSpPr>
        <p:spPr>
          <a:xfrm>
            <a:off x="685800" y="3611563"/>
            <a:ext cx="7772400" cy="1200150"/>
          </a:xfrm>
        </p:spPr>
        <p:txBody>
          <a:bodyPr/>
          <a:lstStyle/>
          <a:p>
            <a:pPr marR="0" eaLnBrk="1" hangingPunct="1"/>
            <a:endParaRPr lang="el-GR" smtClean="0"/>
          </a:p>
        </p:txBody>
      </p:sp>
      <p:pic>
        <p:nvPicPr>
          <p:cNvPr id="16388"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6389"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inistry of Health"/>
          <p:cNvPicPr>
            <a:picLocks noChangeAspect="1" noChangeArrowheads="1"/>
          </p:cNvPicPr>
          <p:nvPr/>
        </p:nvPicPr>
        <p:blipFill>
          <a:blip r:embed="rId3" cstate="print">
            <a:lum bright="18000" contrast="16000"/>
          </a:blip>
          <a:srcRect/>
          <a:stretch>
            <a:fillRect/>
          </a:stretch>
        </p:blipFill>
        <p:spPr bwMode="auto">
          <a:xfrm>
            <a:off x="0" y="0"/>
            <a:ext cx="9144000" cy="928688"/>
          </a:xfrm>
          <a:prstGeom prst="rect">
            <a:avLst/>
          </a:prstGeom>
          <a:noFill/>
          <a:ln w="9525">
            <a:noFill/>
            <a:miter lim="800000"/>
            <a:headEnd/>
            <a:tailEnd/>
          </a:ln>
        </p:spPr>
      </p:pic>
      <p:pic>
        <p:nvPicPr>
          <p:cNvPr id="17411" name="Picture 4"/>
          <p:cNvPicPr>
            <a:picLocks noChangeAspect="1" noChangeArrowheads="1"/>
          </p:cNvPicPr>
          <p:nvPr/>
        </p:nvPicPr>
        <p:blipFill>
          <a:blip r:embed="rId4" cstate="print"/>
          <a:srcRect/>
          <a:stretch>
            <a:fillRect/>
          </a:stretch>
        </p:blipFill>
        <p:spPr bwMode="auto">
          <a:xfrm>
            <a:off x="7929563" y="0"/>
            <a:ext cx="762000" cy="771525"/>
          </a:xfrm>
          <a:prstGeom prst="rect">
            <a:avLst/>
          </a:prstGeom>
          <a:noFill/>
          <a:ln w="9525">
            <a:noFill/>
            <a:miter lim="800000"/>
            <a:headEnd/>
            <a:tailEnd/>
          </a:ln>
        </p:spPr>
      </p:pic>
      <p:sp>
        <p:nvSpPr>
          <p:cNvPr id="17412" name="TextBox 5"/>
          <p:cNvSpPr txBox="1">
            <a:spLocks noChangeArrowheads="1"/>
          </p:cNvSpPr>
          <p:nvPr/>
        </p:nvSpPr>
        <p:spPr bwMode="auto">
          <a:xfrm>
            <a:off x="6286500" y="5929313"/>
            <a:ext cx="2016125" cy="261937"/>
          </a:xfrm>
          <a:prstGeom prst="rect">
            <a:avLst/>
          </a:prstGeom>
          <a:noFill/>
          <a:ln w="9525">
            <a:noFill/>
            <a:miter lim="800000"/>
            <a:headEnd/>
            <a:tailEnd/>
          </a:ln>
        </p:spPr>
        <p:txBody>
          <a:bodyPr>
            <a:spAutoFit/>
          </a:bodyPr>
          <a:lstStyle/>
          <a:p>
            <a:r>
              <a:rPr lang="en-US" sz="1100"/>
              <a:t>Statistical Service, 2012</a:t>
            </a:r>
            <a:endParaRPr lang="el-GR" sz="1100"/>
          </a:p>
        </p:txBody>
      </p:sp>
      <p:sp>
        <p:nvSpPr>
          <p:cNvPr id="6" name="Date Placeholder 5"/>
          <p:cNvSpPr>
            <a:spLocks noGrp="1"/>
          </p:cNvSpPr>
          <p:nvPr>
            <p:ph type="dt" sz="quarter" idx="10"/>
          </p:nvPr>
        </p:nvSpPr>
        <p:spPr/>
        <p:txBody>
          <a:bodyPr/>
          <a:lstStyle/>
          <a:p>
            <a:pPr>
              <a:defRPr/>
            </a:pPr>
            <a:fld id="{7555C8A1-4B32-4720-9420-C8FB50B7E647}" type="datetime1">
              <a:rPr lang="el-GR"/>
              <a:pPr>
                <a:defRPr/>
              </a:pPr>
              <a:t>9/10/2014</a:t>
            </a:fld>
            <a:endParaRPr lang="el-GR"/>
          </a:p>
        </p:txBody>
      </p:sp>
      <p:sp>
        <p:nvSpPr>
          <p:cNvPr id="7" name="Slide Number Placeholder 6"/>
          <p:cNvSpPr>
            <a:spLocks noGrp="1"/>
          </p:cNvSpPr>
          <p:nvPr>
            <p:ph type="sldNum" sz="quarter" idx="12"/>
          </p:nvPr>
        </p:nvSpPr>
        <p:spPr/>
        <p:txBody>
          <a:bodyPr/>
          <a:lstStyle/>
          <a:p>
            <a:pPr>
              <a:defRPr/>
            </a:pPr>
            <a:fld id="{8E99D73B-FA4C-4339-BAE9-D6A47DF229F6}" type="slidenum">
              <a:rPr lang="el-GR" smtClean="0"/>
              <a:pPr>
                <a:defRPr/>
              </a:pPr>
              <a:t>9</a:t>
            </a:fld>
            <a:endParaRPr lang="el-GR"/>
          </a:p>
        </p:txBody>
      </p:sp>
      <p:sp>
        <p:nvSpPr>
          <p:cNvPr id="8" name="Footer Placeholder 7"/>
          <p:cNvSpPr>
            <a:spLocks noGrp="1"/>
          </p:cNvSpPr>
          <p:nvPr>
            <p:ph type="ftr" sz="quarter" idx="11"/>
          </p:nvPr>
        </p:nvSpPr>
        <p:spPr/>
        <p:txBody>
          <a:bodyPr/>
          <a:lstStyle/>
          <a:p>
            <a:pPr>
              <a:defRPr/>
            </a:pPr>
            <a:r>
              <a:rPr lang="en-US"/>
              <a:t>Cyprus-Russian Health and Wellness Forum</a:t>
            </a:r>
            <a:endParaRPr lang="el-GR" dirty="0"/>
          </a:p>
        </p:txBody>
      </p:sp>
      <p:sp>
        <p:nvSpPr>
          <p:cNvPr id="9" name="Content Placeholder 8"/>
          <p:cNvSpPr>
            <a:spLocks noGrp="1"/>
          </p:cNvSpPr>
          <p:nvPr>
            <p:ph idx="1"/>
          </p:nvPr>
        </p:nvSpPr>
        <p:spPr>
          <a:xfrm>
            <a:off x="428625" y="1143000"/>
            <a:ext cx="4143375" cy="500063"/>
          </a:xfrm>
        </p:spPr>
        <p:txBody>
          <a:bodyPr/>
          <a:lstStyle/>
          <a:p>
            <a:pPr>
              <a:buFont typeface="Wingdings 3" pitchFamily="18" charset="2"/>
              <a:buNone/>
              <a:defRPr/>
            </a:pPr>
            <a:r>
              <a:rPr lang="en-US" sz="2000" b="1" dirty="0" smtClean="0">
                <a:effectLst>
                  <a:outerShdw blurRad="38100" dist="38100" dir="2700000" algn="tl">
                    <a:srgbClr val="000000">
                      <a:alpha val="43137"/>
                    </a:srgbClr>
                  </a:outerShdw>
                </a:effectLst>
              </a:rPr>
              <a:t>The Age Structure Pyramid</a:t>
            </a:r>
          </a:p>
          <a:p>
            <a:pPr>
              <a:buFont typeface="Wingdings 3" pitchFamily="18" charset="2"/>
              <a:buNone/>
              <a:defRPr/>
            </a:pPr>
            <a:endParaRPr lang="el-GR" sz="2000" b="1" dirty="0">
              <a:effectLst>
                <a:outerShdw blurRad="38100" dist="38100" dir="2700000" algn="tl">
                  <a:srgbClr val="000000">
                    <a:alpha val="43137"/>
                  </a:srgbClr>
                </a:outerShdw>
              </a:effectLst>
            </a:endParaRPr>
          </a:p>
        </p:txBody>
      </p:sp>
      <p:pic>
        <p:nvPicPr>
          <p:cNvPr id="17417" name="Picture 3"/>
          <p:cNvPicPr>
            <a:picLocks noChangeAspect="1" noChangeArrowheads="1"/>
          </p:cNvPicPr>
          <p:nvPr/>
        </p:nvPicPr>
        <p:blipFill>
          <a:blip r:embed="rId5" cstate="print"/>
          <a:srcRect/>
          <a:stretch>
            <a:fillRect/>
          </a:stretch>
        </p:blipFill>
        <p:spPr bwMode="auto">
          <a:xfrm>
            <a:off x="714375" y="1643063"/>
            <a:ext cx="7429500"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2362</TotalTime>
  <Words>6517</Words>
  <Application>Microsoft Office PowerPoint</Application>
  <PresentationFormat>On-screen Show (4:3)</PresentationFormat>
  <Paragraphs>1089</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Concourse</vt:lpstr>
      <vt:lpstr>   “Cyprus-An International Health Centre”  </vt:lpstr>
      <vt:lpstr>  Presentation Structure  </vt:lpstr>
      <vt:lpstr>            A. Introduction   </vt:lpstr>
      <vt:lpstr>          </vt:lpstr>
      <vt:lpstr>Slide 5</vt:lpstr>
      <vt:lpstr>Slide 6</vt:lpstr>
      <vt:lpstr>Slide 7</vt:lpstr>
      <vt:lpstr>B. Cyprus: Health status of the population</vt:lpstr>
      <vt:lpstr>Slide 9</vt:lpstr>
      <vt:lpstr>Slide 10</vt:lpstr>
      <vt:lpstr>Slide 11</vt:lpstr>
      <vt:lpstr>Slide 12</vt:lpstr>
      <vt:lpstr>Slide 13</vt:lpstr>
      <vt:lpstr>Slide 14</vt:lpstr>
      <vt:lpstr>Slide 15</vt:lpstr>
      <vt:lpstr>C. Cyprus: Health System and the Current Reforms</vt:lpstr>
      <vt:lpstr>The current Health System</vt:lpstr>
      <vt:lpstr>Slide 18</vt:lpstr>
      <vt:lpstr>Slide 19</vt:lpstr>
      <vt:lpstr>Slide 20</vt:lpstr>
      <vt:lpstr>The Ministry of Health</vt:lpstr>
      <vt:lpstr>Slide 22</vt:lpstr>
      <vt:lpstr>Slide 23</vt:lpstr>
      <vt:lpstr>Restructuring the Health System </vt:lpstr>
      <vt:lpstr>Seven pillars of the Health System Reforms</vt:lpstr>
      <vt:lpstr>Slide 26</vt:lpstr>
      <vt:lpstr>Slide 27</vt:lpstr>
      <vt:lpstr>Slide 28</vt:lpstr>
      <vt:lpstr>Slide 29</vt:lpstr>
      <vt:lpstr>Slide 30</vt:lpstr>
      <vt:lpstr>Slide 31</vt:lpstr>
      <vt:lpstr>Slide 32</vt:lpstr>
      <vt:lpstr>Slide 33</vt:lpstr>
      <vt:lpstr>D. Cyprus: Global Health Perspective</vt:lpstr>
      <vt:lpstr>Slide 35</vt:lpstr>
      <vt:lpstr>Collaboration with Russia</vt:lpstr>
      <vt:lpstr>E. Cyprus: An International Medical Tourism Destination </vt:lpstr>
      <vt:lpstr>Slide 38</vt:lpstr>
      <vt:lpstr>Slide 39</vt:lpstr>
      <vt:lpstr>Slide 40</vt:lpstr>
      <vt:lpstr>Slide 41</vt:lpstr>
      <vt:lpstr>Slide 42</vt:lpstr>
      <vt:lpstr>Slide 43</vt:lpstr>
      <vt:lpstr>Slide 44</vt:lpstr>
      <vt:lpstr>F. Cyprus: Prospects and Opportunities for Medical Investments</vt:lpstr>
      <vt:lpstr>Slide 46</vt:lpstr>
      <vt:lpstr>Slide 47</vt:lpstr>
      <vt:lpstr>Contact Details:</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579</cp:revision>
  <dcterms:created xsi:type="dcterms:W3CDTF">2014-09-25T06:45:00Z</dcterms:created>
  <dcterms:modified xsi:type="dcterms:W3CDTF">2014-10-09T10:04:45Z</dcterms:modified>
</cp:coreProperties>
</file>